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6" r:id="rId6"/>
    <p:sldId id="270" r:id="rId7"/>
    <p:sldId id="287" r:id="rId8"/>
    <p:sldId id="285" r:id="rId9"/>
    <p:sldId id="286" r:id="rId10"/>
    <p:sldId id="261" r:id="rId11"/>
    <p:sldId id="269" r:id="rId12"/>
    <p:sldId id="267" r:id="rId13"/>
    <p:sldId id="271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佳佳 张" initials="佳张" lastIdx="1" clrIdx="0">
    <p:extLst>
      <p:ext uri="{19B8F6BF-5375-455C-9EA6-DF929625EA0E}">
        <p15:presenceInfo xmlns:p15="http://schemas.microsoft.com/office/powerpoint/2012/main" userId="71b73ee6b4e230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CF0101"/>
    <a:srgbClr val="3E4150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9516" autoAdjust="0"/>
  </p:normalViewPr>
  <p:slideViewPr>
    <p:cSldViewPr snapToGrid="0">
      <p:cViewPr varScale="1">
        <p:scale>
          <a:sx n="90" d="100"/>
          <a:sy n="90" d="100"/>
        </p:scale>
        <p:origin x="44" y="-1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4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89133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2901-3818-4288-A2AF-2123C9E3703D}" type="datetimeFigureOut">
              <a:rPr lang="zh-CN" altLang="en-US" smtClean="0"/>
              <a:pPr/>
              <a:t>2025/12/11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9E81-2A51-4B75-811C-C3E8AA2F71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410.0288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8426895">
            <a:off x="-6161032" y="-3864538"/>
            <a:ext cx="15335316" cy="1063291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879599" y="1219862"/>
            <a:ext cx="2206018" cy="23107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>
            <a:outerShdw blurRad="635000" dist="762000" dir="7800000" sx="88000" sy="88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2"/>
          <p:cNvSpPr txBox="1"/>
          <p:nvPr/>
        </p:nvSpPr>
        <p:spPr>
          <a:xfrm>
            <a:off x="3396783" y="3133658"/>
            <a:ext cx="8006981" cy="193902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zh-CN" dirty="0">
                <a:solidFill>
                  <a:srgbClr val="3E4150"/>
                </a:solidFill>
              </a:rPr>
              <a:t>LLM</a:t>
            </a:r>
            <a:r>
              <a:rPr lang="zh-CN" altLang="en-US" dirty="0">
                <a:solidFill>
                  <a:srgbClr val="3E4150"/>
                </a:solidFill>
              </a:rPr>
              <a:t>辅助求解器最新论文以及工具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1571416" y="3959358"/>
            <a:ext cx="620584" cy="1723138"/>
            <a:chOff x="11571416" y="3218099"/>
            <a:chExt cx="620584" cy="1723138"/>
          </a:xfrm>
        </p:grpSpPr>
        <p:sp>
          <p:nvSpPr>
            <p:cNvPr id="43" name="矩形 42"/>
            <p:cNvSpPr/>
            <p:nvPr/>
          </p:nvSpPr>
          <p:spPr>
            <a:xfrm>
              <a:off x="11571416" y="3218099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571416" y="4500799"/>
              <a:ext cx="620584" cy="44043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413958" y="5356929"/>
            <a:ext cx="3822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小组成员：郭晨曦 张佳佳 周博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1296062"/>
            <a:ext cx="2206017" cy="2206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252609" y="3265897"/>
            <a:ext cx="362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96467" y="4804398"/>
            <a:ext cx="45047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en-US" altLang="zh-CN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 LLM</a:t>
            </a: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工具详解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664308" y="1992469"/>
            <a:ext cx="2448839" cy="2448839"/>
            <a:chOff x="1664308" y="1992469"/>
            <a:chExt cx="2448839" cy="2448839"/>
          </a:xfrm>
        </p:grpSpPr>
        <p:sp>
          <p:nvSpPr>
            <p:cNvPr id="26" name="椭圆 25"/>
            <p:cNvSpPr/>
            <p:nvPr/>
          </p:nvSpPr>
          <p:spPr>
            <a:xfrm>
              <a:off x="1664308" y="19924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8"/>
            <p:cNvSpPr>
              <a:spLocks noEditPoints="1"/>
            </p:cNvSpPr>
            <p:nvPr/>
          </p:nvSpPr>
          <p:spPr bwMode="auto">
            <a:xfrm rot="2925393">
              <a:off x="2492536" y="2551571"/>
              <a:ext cx="781921" cy="1325149"/>
            </a:xfrm>
            <a:custGeom>
              <a:avLst/>
              <a:gdLst>
                <a:gd name="T0" fmla="*/ 24 w 112"/>
                <a:gd name="T1" fmla="*/ 148 h 192"/>
                <a:gd name="T2" fmla="*/ 28 w 112"/>
                <a:gd name="T3" fmla="*/ 52 h 192"/>
                <a:gd name="T4" fmla="*/ 32 w 112"/>
                <a:gd name="T5" fmla="*/ 172 h 192"/>
                <a:gd name="T6" fmla="*/ 8 w 112"/>
                <a:gd name="T7" fmla="*/ 184 h 192"/>
                <a:gd name="T8" fmla="*/ 32 w 112"/>
                <a:gd name="T9" fmla="*/ 172 h 192"/>
                <a:gd name="T10" fmla="*/ 8 w 112"/>
                <a:gd name="T11" fmla="*/ 35 h 192"/>
                <a:gd name="T12" fmla="*/ 32 w 112"/>
                <a:gd name="T13" fmla="*/ 164 h 192"/>
                <a:gd name="T14" fmla="*/ 32 w 112"/>
                <a:gd name="T15" fmla="*/ 192 h 192"/>
                <a:gd name="T16" fmla="*/ 0 w 112"/>
                <a:gd name="T17" fmla="*/ 184 h 192"/>
                <a:gd name="T18" fmla="*/ 0 w 112"/>
                <a:gd name="T19" fmla="*/ 32 h 192"/>
                <a:gd name="T20" fmla="*/ 20 w 112"/>
                <a:gd name="T21" fmla="*/ 0 h 192"/>
                <a:gd name="T22" fmla="*/ 39 w 112"/>
                <a:gd name="T23" fmla="*/ 32 h 192"/>
                <a:gd name="T24" fmla="*/ 40 w 112"/>
                <a:gd name="T25" fmla="*/ 184 h 192"/>
                <a:gd name="T26" fmla="*/ 108 w 112"/>
                <a:gd name="T27" fmla="*/ 164 h 192"/>
                <a:gd name="T28" fmla="*/ 84 w 112"/>
                <a:gd name="T29" fmla="*/ 172 h 192"/>
                <a:gd name="T30" fmla="*/ 108 w 112"/>
                <a:gd name="T31" fmla="*/ 164 h 192"/>
                <a:gd name="T32" fmla="*/ 92 w 112"/>
                <a:gd name="T33" fmla="*/ 140 h 192"/>
                <a:gd name="T34" fmla="*/ 108 w 112"/>
                <a:gd name="T35" fmla="*/ 148 h 192"/>
                <a:gd name="T36" fmla="*/ 108 w 112"/>
                <a:gd name="T37" fmla="*/ 116 h 192"/>
                <a:gd name="T38" fmla="*/ 84 w 112"/>
                <a:gd name="T39" fmla="*/ 124 h 192"/>
                <a:gd name="T40" fmla="*/ 108 w 112"/>
                <a:gd name="T41" fmla="*/ 116 h 192"/>
                <a:gd name="T42" fmla="*/ 92 w 112"/>
                <a:gd name="T43" fmla="*/ 92 h 192"/>
                <a:gd name="T44" fmla="*/ 108 w 112"/>
                <a:gd name="T45" fmla="*/ 100 h 192"/>
                <a:gd name="T46" fmla="*/ 108 w 112"/>
                <a:gd name="T47" fmla="*/ 68 h 192"/>
                <a:gd name="T48" fmla="*/ 84 w 112"/>
                <a:gd name="T49" fmla="*/ 76 h 192"/>
                <a:gd name="T50" fmla="*/ 108 w 112"/>
                <a:gd name="T51" fmla="*/ 68 h 192"/>
                <a:gd name="T52" fmla="*/ 92 w 112"/>
                <a:gd name="T53" fmla="*/ 44 h 192"/>
                <a:gd name="T54" fmla="*/ 108 w 112"/>
                <a:gd name="T55" fmla="*/ 52 h 192"/>
                <a:gd name="T56" fmla="*/ 108 w 112"/>
                <a:gd name="T57" fmla="*/ 20 h 192"/>
                <a:gd name="T58" fmla="*/ 84 w 112"/>
                <a:gd name="T59" fmla="*/ 28 h 192"/>
                <a:gd name="T60" fmla="*/ 108 w 112"/>
                <a:gd name="T61" fmla="*/ 20 h 192"/>
                <a:gd name="T62" fmla="*/ 64 w 112"/>
                <a:gd name="T63" fmla="*/ 192 h 192"/>
                <a:gd name="T64" fmla="*/ 56 w 112"/>
                <a:gd name="T65" fmla="*/ 8 h 192"/>
                <a:gd name="T66" fmla="*/ 104 w 112"/>
                <a:gd name="T67" fmla="*/ 0 h 192"/>
                <a:gd name="T68" fmla="*/ 112 w 112"/>
                <a:gd name="T69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92">
                  <a:moveTo>
                    <a:pt x="28" y="148"/>
                  </a:moveTo>
                  <a:cubicBezTo>
                    <a:pt x="24" y="148"/>
                    <a:pt x="24" y="148"/>
                    <a:pt x="24" y="148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8" y="148"/>
                  </a:lnTo>
                  <a:close/>
                  <a:moveTo>
                    <a:pt x="32" y="172"/>
                  </a:moveTo>
                  <a:cubicBezTo>
                    <a:pt x="8" y="172"/>
                    <a:pt x="8" y="172"/>
                    <a:pt x="8" y="172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32" y="184"/>
                    <a:pt x="32" y="184"/>
                    <a:pt x="32" y="184"/>
                  </a:cubicBezTo>
                  <a:lnTo>
                    <a:pt x="32" y="172"/>
                  </a:lnTo>
                  <a:close/>
                  <a:moveTo>
                    <a:pt x="32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32" y="164"/>
                    <a:pt x="32" y="164"/>
                    <a:pt x="32" y="164"/>
                  </a:cubicBezTo>
                  <a:lnTo>
                    <a:pt x="32" y="35"/>
                  </a:lnTo>
                  <a:close/>
                  <a:moveTo>
                    <a:pt x="32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3" y="192"/>
                    <a:pt x="0" y="188"/>
                    <a:pt x="0" y="18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4" y="2"/>
                    <a:pt x="16" y="0"/>
                    <a:pt x="20" y="0"/>
                  </a:cubicBezTo>
                  <a:cubicBezTo>
                    <a:pt x="23" y="0"/>
                    <a:pt x="26" y="2"/>
                    <a:pt x="27" y="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40" y="34"/>
                    <a:pt x="40" y="35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8"/>
                    <a:pt x="36" y="192"/>
                    <a:pt x="32" y="192"/>
                  </a:cubicBezTo>
                  <a:close/>
                  <a:moveTo>
                    <a:pt x="108" y="164"/>
                  </a:moveTo>
                  <a:cubicBezTo>
                    <a:pt x="84" y="164"/>
                    <a:pt x="84" y="164"/>
                    <a:pt x="84" y="164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108" y="172"/>
                    <a:pt x="108" y="172"/>
                    <a:pt x="108" y="172"/>
                  </a:cubicBezTo>
                  <a:lnTo>
                    <a:pt x="108" y="164"/>
                  </a:lnTo>
                  <a:close/>
                  <a:moveTo>
                    <a:pt x="108" y="140"/>
                  </a:moveTo>
                  <a:cubicBezTo>
                    <a:pt x="92" y="140"/>
                    <a:pt x="92" y="140"/>
                    <a:pt x="92" y="14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08" y="148"/>
                    <a:pt x="108" y="148"/>
                    <a:pt x="108" y="148"/>
                  </a:cubicBezTo>
                  <a:lnTo>
                    <a:pt x="108" y="140"/>
                  </a:lnTo>
                  <a:close/>
                  <a:moveTo>
                    <a:pt x="108" y="116"/>
                  </a:moveTo>
                  <a:cubicBezTo>
                    <a:pt x="84" y="116"/>
                    <a:pt x="84" y="116"/>
                    <a:pt x="84" y="116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108" y="124"/>
                    <a:pt x="108" y="124"/>
                    <a:pt x="108" y="124"/>
                  </a:cubicBezTo>
                  <a:lnTo>
                    <a:pt x="108" y="116"/>
                  </a:lnTo>
                  <a:close/>
                  <a:moveTo>
                    <a:pt x="108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92"/>
                  </a:lnTo>
                  <a:close/>
                  <a:moveTo>
                    <a:pt x="108" y="68"/>
                  </a:moveTo>
                  <a:cubicBezTo>
                    <a:pt x="84" y="68"/>
                    <a:pt x="84" y="68"/>
                    <a:pt x="84" y="68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108" y="68"/>
                  </a:lnTo>
                  <a:close/>
                  <a:moveTo>
                    <a:pt x="108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08" y="52"/>
                    <a:pt x="108" y="52"/>
                    <a:pt x="108" y="52"/>
                  </a:cubicBezTo>
                  <a:lnTo>
                    <a:pt x="108" y="44"/>
                  </a:lnTo>
                  <a:close/>
                  <a:moveTo>
                    <a:pt x="108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8" y="28"/>
                    <a:pt x="108" y="28"/>
                    <a:pt x="108" y="28"/>
                  </a:cubicBezTo>
                  <a:lnTo>
                    <a:pt x="108" y="20"/>
                  </a:lnTo>
                  <a:close/>
                  <a:moveTo>
                    <a:pt x="104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59" y="192"/>
                    <a:pt x="56" y="188"/>
                    <a:pt x="56" y="184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3"/>
                    <a:pt x="59" y="0"/>
                    <a:pt x="6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8" y="0"/>
                    <a:pt x="112" y="3"/>
                    <a:pt x="112" y="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8"/>
                    <a:pt x="108" y="192"/>
                    <a:pt x="104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</p:spTree>
  </p:cSld>
  <p:clrMapOvr>
    <a:masterClrMapping/>
  </p:clrMapOvr>
  <p:transition spd="slow" advTm="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45401" y="300069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</a:t>
            </a:r>
            <a:r>
              <a:rPr lang="zh-CN" altLang="en-US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：基于进化学习的旅行商问题启发式算法优化研究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18351" y="2642475"/>
            <a:ext cx="2133005" cy="2147504"/>
            <a:chOff x="5018351" y="2642475"/>
            <a:chExt cx="2133005" cy="2147504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gray">
            <a:xfrm>
              <a:off x="5018351" y="2701932"/>
              <a:ext cx="2133005" cy="1934870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  <a:solidFill>
              <a:srgbClr val="CF0101"/>
            </a:solidFill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_color1"/>
            <p:cNvSpPr>
              <a:spLocks noEditPoints="1"/>
            </p:cNvSpPr>
            <p:nvPr/>
          </p:nvSpPr>
          <p:spPr bwMode="gray">
            <a:xfrm>
              <a:off x="5018351" y="2642475"/>
              <a:ext cx="2132003" cy="2147504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solidFill>
              <a:srgbClr val="CF0101"/>
            </a:solidFill>
            <a:ln w="9525">
              <a:noFill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gray">
            <a:xfrm>
              <a:off x="5056923" y="2717866"/>
              <a:ext cx="2093932" cy="202455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solidFill>
              <a:srgbClr val="CF010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28630" y="1393658"/>
            <a:ext cx="4597000" cy="2277031"/>
            <a:chOff x="1428630" y="1393658"/>
            <a:chExt cx="4597000" cy="2277031"/>
          </a:xfrm>
        </p:grpSpPr>
        <p:sp>
          <p:nvSpPr>
            <p:cNvPr id="9" name="Freeform 8"/>
            <p:cNvSpPr/>
            <p:nvPr/>
          </p:nvSpPr>
          <p:spPr bwMode="gray">
            <a:xfrm flipH="1">
              <a:off x="1428631" y="1393658"/>
              <a:ext cx="4588693" cy="2277031"/>
            </a:xfrm>
            <a:custGeom>
              <a:avLst/>
              <a:gdLst/>
              <a:ahLst/>
              <a:cxnLst/>
              <a:rect l="l" t="t" r="r" b="b"/>
              <a:pathLst>
                <a:path w="4176930" h="2058709">
                  <a:moveTo>
                    <a:pt x="0" y="0"/>
                  </a:moveTo>
                  <a:cubicBezTo>
                    <a:pt x="0" y="0"/>
                    <a:pt x="0" y="0"/>
                    <a:pt x="4176930" y="0"/>
                  </a:cubicBezTo>
                  <a:lnTo>
                    <a:pt x="4176930" y="2058709"/>
                  </a:lnTo>
                  <a:cubicBezTo>
                    <a:pt x="4176930" y="2058709"/>
                    <a:pt x="4176930" y="2058709"/>
                    <a:pt x="1079378" y="2058709"/>
                  </a:cubicBezTo>
                  <a:cubicBezTo>
                    <a:pt x="1078688" y="2046733"/>
                    <a:pt x="1077814" y="2034806"/>
                    <a:pt x="1075638" y="2023030"/>
                  </a:cubicBezTo>
                  <a:cubicBezTo>
                    <a:pt x="1075154" y="2002066"/>
                    <a:pt x="1073005" y="1981342"/>
                    <a:pt x="1069130" y="1960943"/>
                  </a:cubicBezTo>
                  <a:cubicBezTo>
                    <a:pt x="1068629" y="1954635"/>
                    <a:pt x="1067677" y="1948400"/>
                    <a:pt x="1066276" y="1942246"/>
                  </a:cubicBezTo>
                  <a:cubicBezTo>
                    <a:pt x="989069" y="1409541"/>
                    <a:pt x="545998" y="995728"/>
                    <a:pt x="0" y="963616"/>
                  </a:cubicBezTo>
                  <a:cubicBezTo>
                    <a:pt x="0" y="917052"/>
                    <a:pt x="0" y="73238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85343" rIns="128014" bIns="170686" anchor="b" anchorCtr="0"/>
            <a:lstStyle/>
            <a:p>
              <a:pPr lvl="0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gray">
            <a:xfrm>
              <a:off x="1428630" y="1393658"/>
              <a:ext cx="4597000" cy="398578"/>
            </a:xfrm>
            <a:prstGeom prst="rect">
              <a:avLst/>
            </a:prstGeom>
            <a:solidFill>
              <a:srgbClr val="CF0101"/>
            </a:solidFill>
            <a:ln w="12700">
              <a:noFill/>
              <a:round/>
            </a:ln>
            <a:effectLst/>
          </p:spPr>
          <p:txBody>
            <a:bodyPr wrap="none" lIns="108386" tIns="54194" rIns="108386" bIns="54194" anchor="ctr"/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de-DE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39265" y="1781632"/>
              <a:ext cx="4124730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旅行商问题（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TSP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）作为经典的组合优化难题，在物流调度、路径规划等领域具有重要应用价值，启发式算法是解决该问题的常用手段之一。其中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最近邻居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算法的逻辑非常简单：每次都选择距离当前位置最近的未访问城市。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74676" y="1393658"/>
            <a:ext cx="4588691" cy="2277031"/>
            <a:chOff x="6174676" y="1393658"/>
            <a:chExt cx="4588691" cy="2277031"/>
          </a:xfrm>
        </p:grpSpPr>
        <p:sp>
          <p:nvSpPr>
            <p:cNvPr id="12" name="Freeform 8"/>
            <p:cNvSpPr/>
            <p:nvPr/>
          </p:nvSpPr>
          <p:spPr bwMode="gray">
            <a:xfrm>
              <a:off x="6174676" y="1393658"/>
              <a:ext cx="4587671" cy="2277031"/>
            </a:xfrm>
            <a:custGeom>
              <a:avLst/>
              <a:gdLst/>
              <a:ahLst/>
              <a:cxnLst/>
              <a:rect l="l" t="t" r="r" b="b"/>
              <a:pathLst>
                <a:path w="4176930" h="2058709">
                  <a:moveTo>
                    <a:pt x="0" y="0"/>
                  </a:moveTo>
                  <a:cubicBezTo>
                    <a:pt x="0" y="0"/>
                    <a:pt x="0" y="0"/>
                    <a:pt x="4176930" y="0"/>
                  </a:cubicBezTo>
                  <a:lnTo>
                    <a:pt x="4176930" y="2058709"/>
                  </a:lnTo>
                  <a:cubicBezTo>
                    <a:pt x="4176930" y="2058709"/>
                    <a:pt x="4176930" y="2058709"/>
                    <a:pt x="1079378" y="2058709"/>
                  </a:cubicBezTo>
                  <a:cubicBezTo>
                    <a:pt x="1078688" y="2046733"/>
                    <a:pt x="1077814" y="2034806"/>
                    <a:pt x="1075638" y="2023030"/>
                  </a:cubicBezTo>
                  <a:cubicBezTo>
                    <a:pt x="1075154" y="2002066"/>
                    <a:pt x="1073005" y="1981342"/>
                    <a:pt x="1069130" y="1960943"/>
                  </a:cubicBezTo>
                  <a:cubicBezTo>
                    <a:pt x="1068629" y="1954635"/>
                    <a:pt x="1067677" y="1948400"/>
                    <a:pt x="1066276" y="1942246"/>
                  </a:cubicBezTo>
                  <a:cubicBezTo>
                    <a:pt x="989069" y="1409541"/>
                    <a:pt x="545998" y="995728"/>
                    <a:pt x="0" y="963616"/>
                  </a:cubicBezTo>
                  <a:cubicBezTo>
                    <a:pt x="0" y="917052"/>
                    <a:pt x="0" y="73238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85343" rIns="128014" bIns="170686" anchor="b" anchorCtr="0"/>
            <a:lstStyle/>
            <a:p>
              <a:pPr lvl="0"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gray">
            <a:xfrm>
              <a:off x="6182982" y="1393658"/>
              <a:ext cx="4580385" cy="398578"/>
            </a:xfrm>
            <a:prstGeom prst="rect">
              <a:avLst/>
            </a:prstGeom>
            <a:solidFill>
              <a:srgbClr val="3E4150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核心观点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332713" y="1821549"/>
              <a:ext cx="4320022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HeurAgenix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具备强大的启发式算法进化能力，以基础最近邻算法为</a:t>
              </a:r>
              <a:r>
                <a:rPr lang="zh-CN" altLang="en-US" sz="12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起点，经五轮针对性进化即可实现求解性能的跨越式提升，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打破了基础启发式算法性能固化的局限。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r">
                <a:lnSpc>
                  <a:spcPct val="150000"/>
                </a:lnSpc>
                <a:buAutoNum type="arabicPeriod"/>
              </a:pP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74677" y="3817953"/>
            <a:ext cx="4588693" cy="2277032"/>
            <a:chOff x="6174677" y="3817953"/>
            <a:chExt cx="4588693" cy="2277032"/>
          </a:xfrm>
        </p:grpSpPr>
        <p:sp>
          <p:nvSpPr>
            <p:cNvPr id="11" name="Freeform 10"/>
            <p:cNvSpPr/>
            <p:nvPr/>
          </p:nvSpPr>
          <p:spPr bwMode="gray">
            <a:xfrm>
              <a:off x="6174677" y="3817953"/>
              <a:ext cx="4588693" cy="2277031"/>
            </a:xfrm>
            <a:custGeom>
              <a:avLst/>
              <a:gdLst/>
              <a:ahLst/>
              <a:cxnLst>
                <a:cxn ang="0">
                  <a:pos x="0" y="453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0"/>
                </a:cxn>
                <a:cxn ang="0">
                  <a:pos x="453" y="0"/>
                </a:cxn>
                <a:cxn ang="0">
                  <a:pos x="0" y="453"/>
                </a:cxn>
              </a:cxnLst>
              <a:rect l="0" t="0" r="r" b="b"/>
              <a:pathLst>
                <a:path w="1753" h="864">
                  <a:moveTo>
                    <a:pt x="0" y="453"/>
                  </a:move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0"/>
                    <a:pt x="1753" y="0"/>
                    <a:pt x="1753" y="0"/>
                  </a:cubicBezTo>
                  <a:cubicBezTo>
                    <a:pt x="453" y="0"/>
                    <a:pt x="453" y="0"/>
                    <a:pt x="453" y="0"/>
                  </a:cubicBezTo>
                  <a:cubicBezTo>
                    <a:pt x="439" y="243"/>
                    <a:pt x="244" y="438"/>
                    <a:pt x="0" y="45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170686" rIns="128014" bIns="170686" anchor="t" anchorCtr="0"/>
            <a:lstStyle/>
            <a:p>
              <a:pPr lvl="0"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gray">
            <a:xfrm>
              <a:off x="6182982" y="5696407"/>
              <a:ext cx="4579365" cy="398578"/>
            </a:xfrm>
            <a:prstGeom prst="rect">
              <a:avLst/>
            </a:prstGeom>
            <a:solidFill>
              <a:srgbClr val="CF0101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应用场景</a:t>
              </a:r>
              <a:endParaRPr lang="de-DE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99402" y="4566525"/>
              <a:ext cx="324025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物流配送路径规划、城市公共交通调度、无人机巡检路径规划、制造业车间物料转运、旅游景区导览规划。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28630" y="3817953"/>
            <a:ext cx="4596999" cy="2277032"/>
            <a:chOff x="1428630" y="3817953"/>
            <a:chExt cx="4596999" cy="2277032"/>
          </a:xfrm>
        </p:grpSpPr>
        <p:sp>
          <p:nvSpPr>
            <p:cNvPr id="10" name="Freeform 9"/>
            <p:cNvSpPr/>
            <p:nvPr/>
          </p:nvSpPr>
          <p:spPr bwMode="gray">
            <a:xfrm>
              <a:off x="1428631" y="3817953"/>
              <a:ext cx="4588693" cy="2277031"/>
            </a:xfrm>
            <a:custGeom>
              <a:avLst/>
              <a:gdLst/>
              <a:ahLst/>
              <a:cxnLst>
                <a:cxn ang="0">
                  <a:pos x="1300" y="0"/>
                </a:cxn>
                <a:cxn ang="0">
                  <a:pos x="0" y="0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453"/>
                </a:cxn>
                <a:cxn ang="0">
                  <a:pos x="1300" y="0"/>
                </a:cxn>
              </a:cxnLst>
              <a:rect l="0" t="0" r="r" b="b"/>
              <a:pathLst>
                <a:path w="1753" h="864">
                  <a:moveTo>
                    <a:pt x="1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453"/>
                    <a:pt x="1753" y="453"/>
                    <a:pt x="1753" y="453"/>
                  </a:cubicBezTo>
                  <a:cubicBezTo>
                    <a:pt x="1509" y="438"/>
                    <a:pt x="1314" y="243"/>
                    <a:pt x="13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</a:ln>
            <a:effectLst/>
          </p:spPr>
          <p:txBody>
            <a:bodyPr lIns="128014" tIns="170686" rIns="128014" bIns="170686" anchor="t" anchorCtr="0"/>
            <a:lstStyle/>
            <a:p>
              <a:pPr lvl="0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gray">
            <a:xfrm>
              <a:off x="1428630" y="5696407"/>
              <a:ext cx="4596999" cy="398578"/>
            </a:xfrm>
            <a:prstGeom prst="rect">
              <a:avLst/>
            </a:prstGeom>
            <a:solidFill>
              <a:srgbClr val="3E4150"/>
            </a:solidFill>
            <a:ln w="12700">
              <a:noFill/>
              <a:miter lim="800000"/>
            </a:ln>
            <a:effectLst/>
          </p:spPr>
          <p:txBody>
            <a:bodyPr lIns="128014" tIns="85343" rIns="128014" bIns="85343" anchor="ctr"/>
            <a:lstStyle/>
            <a:p>
              <a:pPr defTabSz="949960" eaLnBrk="0" hangingPunct="0"/>
              <a:r>
                <a:rPr lang="zh-CN" altLang="en-US" b="1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简介</a:t>
              </a:r>
              <a:endParaRPr lang="de-DE" altLang="zh-CN" b="1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444909" y="3842919"/>
              <a:ext cx="3600771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第一轮改进中，系统发现起始城市的选择对最终结果有重要影响，于是改进了起点选择策略。第二轮中，系统学会了在选择下一个城市时考虑未来路径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F65BCA4-4425-B08B-B935-39B3E9A75A94}"/>
              </a:ext>
            </a:extLst>
          </p:cNvPr>
          <p:cNvSpPr txBox="1"/>
          <p:nvPr/>
        </p:nvSpPr>
        <p:spPr>
          <a:xfrm>
            <a:off x="1539265" y="2869961"/>
            <a:ext cx="3509352" cy="61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的五轮进化后，这个原本性能平庸的算法发生了质的飞跃。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64820B-3BE6-EAF9-FBB4-0ED08D8AB8F6}"/>
              </a:ext>
            </a:extLst>
          </p:cNvPr>
          <p:cNvSpPr txBox="1"/>
          <p:nvPr/>
        </p:nvSpPr>
        <p:spPr>
          <a:xfrm>
            <a:off x="7188926" y="2641873"/>
            <a:ext cx="3509352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HeurAgenix的每一轮进化均直击最近邻算法的核心缺陷，验证了“渐进式学习+针对性改进”模式在组合优化算法优化中的有效性。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BAF09E-F6A8-8BD4-0D4C-A67F7B77D13C}"/>
              </a:ext>
            </a:extLst>
          </p:cNvPr>
          <p:cNvSpPr/>
          <p:nvPr/>
        </p:nvSpPr>
        <p:spPr>
          <a:xfrm>
            <a:off x="1443908" y="4671286"/>
            <a:ext cx="4056348" cy="89383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的成本。第三轮优化了城市插入的位置选择。第四轮引入了候选城市筛选机制，避免每次都考虑所有选项。第五轮甚至加入了局部优化操作，进一步提升了解决方案质量。</a:t>
            </a:r>
            <a:endParaRPr lang="zh-CN" altLang="en-US" sz="1200" dirty="0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1506" y="314165"/>
            <a:ext cx="566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 </a:t>
            </a:r>
            <a:r>
              <a:rPr lang="zh-CN" altLang="en-US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求解器针对车辆路径问题（</a:t>
            </a:r>
            <a:r>
              <a:rPr lang="en-US" altLang="zh-CN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VRP</a:t>
            </a:r>
            <a:r>
              <a:rPr lang="zh-CN" altLang="en-US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29" name="Straight Connector 59"/>
          <p:cNvCxnSpPr/>
          <p:nvPr/>
        </p:nvCxnSpPr>
        <p:spPr>
          <a:xfrm flipV="1">
            <a:off x="8353377" y="1586110"/>
            <a:ext cx="0" cy="448341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reeform 7"/>
          <p:cNvSpPr/>
          <p:nvPr/>
        </p:nvSpPr>
        <p:spPr bwMode="auto">
          <a:xfrm rot="18900000">
            <a:off x="3565058" y="1719017"/>
            <a:ext cx="1746988" cy="1746988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 rot="18900000">
            <a:off x="4216387" y="2984049"/>
            <a:ext cx="1750101" cy="174698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 rot="18900000">
            <a:off x="2954011" y="3638036"/>
            <a:ext cx="1746988" cy="1746988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Freeform 8"/>
          <p:cNvSpPr/>
          <p:nvPr/>
        </p:nvSpPr>
        <p:spPr bwMode="auto">
          <a:xfrm rot="18900000">
            <a:off x="2301126" y="2373001"/>
            <a:ext cx="1746988" cy="1746988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5" name="직선 연결선 250"/>
          <p:cNvCxnSpPr/>
          <p:nvPr/>
        </p:nvCxnSpPr>
        <p:spPr>
          <a:xfrm>
            <a:off x="1939312" y="2913457"/>
            <a:ext cx="326442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50"/>
          <p:cNvCxnSpPr/>
          <p:nvPr/>
        </p:nvCxnSpPr>
        <p:spPr>
          <a:xfrm flipH="1">
            <a:off x="5013706" y="1943931"/>
            <a:ext cx="1426763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50"/>
          <p:cNvCxnSpPr/>
          <p:nvPr/>
        </p:nvCxnSpPr>
        <p:spPr>
          <a:xfrm flipH="1">
            <a:off x="5986839" y="4215392"/>
            <a:ext cx="453630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0"/>
          <p:cNvCxnSpPr/>
          <p:nvPr/>
        </p:nvCxnSpPr>
        <p:spPr>
          <a:xfrm>
            <a:off x="2010891" y="5181614"/>
            <a:ext cx="1192353" cy="0"/>
          </a:xfrm>
          <a:prstGeom prst="line">
            <a:avLst/>
          </a:prstGeom>
          <a:ln w="6350">
            <a:solidFill>
              <a:srgbClr val="414455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516520" y="1855649"/>
            <a:ext cx="2867589" cy="425539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求解器针对车辆路径问题（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）采用 “混合启发式” 求解策略，首先基于扫描算法（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Sweep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）按客户相对于仓库的角度排序并分配至各车辆（满足容量约束）生成初始可行解，接着通过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2-opt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优化对单车辆路线内的客户顺序进行反向调整以缩短路线距离，再执行路线间优化（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Inter-route Optimization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）在不同车辆间交换客户（校验容量约束）进一步降低总行驶距离，最后通过合并冗余路线完成最终优化。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89296" y="1357203"/>
            <a:ext cx="2631671" cy="371223"/>
            <a:chOff x="8849128" y="3952993"/>
            <a:chExt cx="2631671" cy="371223"/>
          </a:xfrm>
        </p:grpSpPr>
        <p:sp>
          <p:nvSpPr>
            <p:cNvPr id="40" name="矩形 39"/>
            <p:cNvSpPr/>
            <p:nvPr/>
          </p:nvSpPr>
          <p:spPr>
            <a:xfrm>
              <a:off x="8849128" y="3952993"/>
              <a:ext cx="2631671" cy="356709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849128" y="395488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综述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A744EB-64D2-A139-1F1D-8161ADEE85C3}"/>
              </a:ext>
            </a:extLst>
          </p:cNvPr>
          <p:cNvSpPr txBox="1"/>
          <p:nvPr/>
        </p:nvSpPr>
        <p:spPr>
          <a:xfrm>
            <a:off x="264729" y="2436403"/>
            <a:ext cx="1673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i="0" dirty="0">
                <a:solidFill>
                  <a:srgbClr val="76717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求解过程中实时统计车辆利用率、服务客户数、总行驶距离等指标。</a:t>
            </a:r>
            <a:endParaRPr lang="zh-CN" altLang="en-US" sz="1400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8ED5D7-56B4-233A-557E-2B82EE1B4512}"/>
              </a:ext>
            </a:extLst>
          </p:cNvPr>
          <p:cNvSpPr txBox="1"/>
          <p:nvPr/>
        </p:nvSpPr>
        <p:spPr>
          <a:xfrm>
            <a:off x="387471" y="4958857"/>
            <a:ext cx="1715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每一步生成可视化帧并最终拼接为视频。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96BB41-7479-D59C-B6E0-BC68F3D70852}"/>
              </a:ext>
            </a:extLst>
          </p:cNvPr>
          <p:cNvSpPr txBox="1"/>
          <p:nvPr/>
        </p:nvSpPr>
        <p:spPr>
          <a:xfrm>
            <a:off x="6518142" y="1562888"/>
            <a:ext cx="17041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同时输出包含车辆负载分析、算法性能对比的多维度结果。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A7773A-B1E1-389B-092E-D6A50642F9F0}"/>
              </a:ext>
            </a:extLst>
          </p:cNvPr>
          <p:cNvSpPr txBox="1"/>
          <p:nvPr/>
        </p:nvSpPr>
        <p:spPr>
          <a:xfrm>
            <a:off x="6435459" y="3863952"/>
            <a:ext cx="1904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实现了从初始解构建到多轮优化的全流程求解，兼顾解的质量与计算效率。</a:t>
            </a: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9254" y="306149"/>
            <a:ext cx="580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HeurAgenix JSSP </a:t>
            </a:r>
            <a:r>
              <a:rPr lang="zh-CN" altLang="en-US" sz="20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求解器针对作业车间调度问题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374236" y="1880105"/>
            <a:ext cx="6049067" cy="2163818"/>
            <a:chOff x="2686385" y="1983722"/>
            <a:chExt cx="6049067" cy="2163818"/>
          </a:xfrm>
        </p:grpSpPr>
        <p:sp>
          <p:nvSpPr>
            <p:cNvPr id="10" name="任意多边形 9"/>
            <p:cNvSpPr/>
            <p:nvPr/>
          </p:nvSpPr>
          <p:spPr>
            <a:xfrm rot="19320000">
              <a:off x="2686385" y="3256449"/>
              <a:ext cx="6049067" cy="891091"/>
            </a:xfrm>
            <a:custGeom>
              <a:avLst/>
              <a:gdLst>
                <a:gd name="connsiteX0" fmla="*/ 5871090 w 6049067"/>
                <a:gd name="connsiteY0" fmla="*/ 665132 h 891091"/>
                <a:gd name="connsiteX1" fmla="*/ 6049067 w 6049067"/>
                <a:gd name="connsiteY1" fmla="*/ 804183 h 891091"/>
                <a:gd name="connsiteX2" fmla="*/ 6013780 w 6049067"/>
                <a:gd name="connsiteY2" fmla="*/ 836246 h 891091"/>
                <a:gd name="connsiteX3" fmla="*/ 5834230 w 6049067"/>
                <a:gd name="connsiteY3" fmla="*/ 891091 h 891091"/>
                <a:gd name="connsiteX4" fmla="*/ 321135 w 6049067"/>
                <a:gd name="connsiteY4" fmla="*/ 891091 h 891091"/>
                <a:gd name="connsiteX5" fmla="*/ 0 w 6049067"/>
                <a:gd name="connsiteY5" fmla="*/ 569956 h 891091"/>
                <a:gd name="connsiteX6" fmla="*/ 0 w 6049067"/>
                <a:gd name="connsiteY6" fmla="*/ 199220 h 891091"/>
                <a:gd name="connsiteX7" fmla="*/ 113866 w 6049067"/>
                <a:gd name="connsiteY7" fmla="*/ 120214 h 891091"/>
                <a:gd name="connsiteX8" fmla="*/ 228972 w 6049067"/>
                <a:gd name="connsiteY8" fmla="*/ 0 h 891091"/>
                <a:gd name="connsiteX9" fmla="*/ 228972 w 6049067"/>
                <a:gd name="connsiteY9" fmla="*/ 372117 h 891091"/>
                <a:gd name="connsiteX10" fmla="*/ 521987 w 6049067"/>
                <a:gd name="connsiteY10" fmla="*/ 665133 h 89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9067" h="891091">
                  <a:moveTo>
                    <a:pt x="5871090" y="665132"/>
                  </a:moveTo>
                  <a:lnTo>
                    <a:pt x="6049067" y="804183"/>
                  </a:lnTo>
                  <a:lnTo>
                    <a:pt x="6013780" y="836246"/>
                  </a:lnTo>
                  <a:cubicBezTo>
                    <a:pt x="5962527" y="870873"/>
                    <a:pt x="5900740" y="891091"/>
                    <a:pt x="5834230" y="891091"/>
                  </a:cubicBezTo>
                  <a:lnTo>
                    <a:pt x="321135" y="891091"/>
                  </a:lnTo>
                  <a:cubicBezTo>
                    <a:pt x="143777" y="891091"/>
                    <a:pt x="0" y="747314"/>
                    <a:pt x="0" y="569956"/>
                  </a:cubicBezTo>
                  <a:lnTo>
                    <a:pt x="0" y="199220"/>
                  </a:lnTo>
                  <a:lnTo>
                    <a:pt x="113866" y="120214"/>
                  </a:lnTo>
                  <a:lnTo>
                    <a:pt x="228972" y="0"/>
                  </a:lnTo>
                  <a:lnTo>
                    <a:pt x="228972" y="372117"/>
                  </a:lnTo>
                  <a:cubicBezTo>
                    <a:pt x="228972" y="533945"/>
                    <a:pt x="360159" y="665132"/>
                    <a:pt x="521987" y="6651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633485">
              <a:off x="7988013" y="1983722"/>
              <a:ext cx="539138" cy="286028"/>
            </a:xfrm>
            <a:prstGeom prst="triangl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26704" y="3731475"/>
            <a:ext cx="1855359" cy="1855358"/>
            <a:chOff x="1943583" y="4134892"/>
            <a:chExt cx="1855359" cy="1855358"/>
          </a:xfrm>
          <a:solidFill>
            <a:srgbClr val="C00102"/>
          </a:solidFill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943583" y="4134892"/>
              <a:ext cx="1855359" cy="1855358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76318" y="4534374"/>
              <a:ext cx="1229234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求解过程</a:t>
              </a:r>
              <a:endParaRPr lang="en-US" altLang="zh-CN" sz="32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18785" y="2313074"/>
            <a:ext cx="3771899" cy="646331"/>
            <a:chOff x="8118785" y="2313074"/>
            <a:chExt cx="3771899" cy="646331"/>
          </a:xfrm>
        </p:grpSpPr>
        <p:sp>
          <p:nvSpPr>
            <p:cNvPr id="29" name="五边形 28"/>
            <p:cNvSpPr/>
            <p:nvPr/>
          </p:nvSpPr>
          <p:spPr>
            <a:xfrm>
              <a:off x="8118785" y="2323121"/>
              <a:ext cx="3771899" cy="586685"/>
            </a:xfrm>
            <a:prstGeom prst="homePlat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176504" y="2313074"/>
              <a:ext cx="33989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输出兼顾求解效率与解质量的最优调度方案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93376" y="3207722"/>
            <a:ext cx="5163746" cy="646331"/>
            <a:chOff x="6793376" y="3207722"/>
            <a:chExt cx="5163746" cy="646331"/>
          </a:xfrm>
        </p:grpSpPr>
        <p:sp>
          <p:nvSpPr>
            <p:cNvPr id="37" name="五边形 36"/>
            <p:cNvSpPr/>
            <p:nvPr/>
          </p:nvSpPr>
          <p:spPr>
            <a:xfrm>
              <a:off x="6793376" y="3217769"/>
              <a:ext cx="5163746" cy="586685"/>
            </a:xfrm>
            <a:prstGeom prst="homePlat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41479" y="3207722"/>
              <a:ext cx="48675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输出算法性能分析、调度规则对比、解质量评级等多维度结果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98003" y="4141786"/>
            <a:ext cx="5968697" cy="646331"/>
            <a:chOff x="5498003" y="4141786"/>
            <a:chExt cx="5968697" cy="646331"/>
          </a:xfrm>
        </p:grpSpPr>
        <p:sp>
          <p:nvSpPr>
            <p:cNvPr id="41" name="五边形 40"/>
            <p:cNvSpPr/>
            <p:nvPr/>
          </p:nvSpPr>
          <p:spPr>
            <a:xfrm>
              <a:off x="5498003" y="4154075"/>
              <a:ext cx="5968697" cy="586685"/>
            </a:xfrm>
            <a:prstGeom prst="homePlat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73343" y="4141786"/>
              <a:ext cx="56180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每步生成包含甘特图、机器利用率、工件进度的可视化帧并最终拼接为视频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13013" y="5220790"/>
            <a:ext cx="5669131" cy="646331"/>
            <a:chOff x="4312719" y="5220790"/>
            <a:chExt cx="6334535" cy="646331"/>
          </a:xfrm>
        </p:grpSpPr>
        <p:sp>
          <p:nvSpPr>
            <p:cNvPr id="45" name="五边形 44"/>
            <p:cNvSpPr/>
            <p:nvPr/>
          </p:nvSpPr>
          <p:spPr>
            <a:xfrm>
              <a:off x="4312719" y="5253985"/>
              <a:ext cx="6334535" cy="586685"/>
            </a:xfrm>
            <a:prstGeom prst="homePlat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445020" y="5220790"/>
              <a:ext cx="56759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实时记录工序调度状态、机器负载、工件完成时间等信息</a:t>
              </a:r>
              <a:endParaRPr lang="de-DE" altLang="zh-CN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98124" y="1095320"/>
            <a:ext cx="5669130" cy="2138853"/>
            <a:chOff x="1328365" y="1536071"/>
            <a:chExt cx="5669130" cy="2138853"/>
          </a:xfrm>
        </p:grpSpPr>
        <p:sp>
          <p:nvSpPr>
            <p:cNvPr id="48" name="矩形 47"/>
            <p:cNvSpPr/>
            <p:nvPr/>
          </p:nvSpPr>
          <p:spPr>
            <a:xfrm>
              <a:off x="1328365" y="1953238"/>
              <a:ext cx="5669130" cy="172168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HeurAgenix JSSP 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求解器针对作业车间调度问题采用 “多初始解生成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多阶段启发式优化” 的混合策略，首先基于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SPT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LPT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MWR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SRPT 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等经典调度规则生成多个初始可行解并筛选出 </a:t>
              </a:r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Makespan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优的解作为基准，接着依次应用局部搜索（交换机器上相邻工序优化顺序）、禁忌搜索（通过禁忌表避免局部最优，迭代生成邻域解并保留最优）、遗传算法（基于初始解种群执行交叉、变异操作进化解）等改进方法，逐步降低总完工时间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49006" y="1536071"/>
              <a:ext cx="2631671" cy="371223"/>
              <a:chOff x="1349006" y="1536071"/>
              <a:chExt cx="2631671" cy="371223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349006" y="1536071"/>
                <a:ext cx="2631671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372279" y="1537962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简介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5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5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8836188">
            <a:off x="3825303" y="2380525"/>
            <a:ext cx="11056882" cy="766641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0" y="2710631"/>
            <a:ext cx="762000" cy="1590622"/>
            <a:chOff x="11891524" y="3363602"/>
            <a:chExt cx="3362326" cy="1590622"/>
          </a:xfrm>
        </p:grpSpPr>
        <p:sp>
          <p:nvSpPr>
            <p:cNvPr id="29" name="矩形 28"/>
            <p:cNvSpPr/>
            <p:nvPr/>
          </p:nvSpPr>
          <p:spPr>
            <a:xfrm>
              <a:off x="11891524" y="3363602"/>
              <a:ext cx="3362325" cy="1577634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891524" y="4500798"/>
              <a:ext cx="3362326" cy="453426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975759" y="2640596"/>
            <a:ext cx="4499177" cy="132347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8000" dirty="0">
                <a:solidFill>
                  <a:srgbClr val="3E4150"/>
                </a:solidFill>
              </a:rPr>
              <a:t>感谢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B4E789-E5BC-F43B-27D9-D8A80334010E}"/>
              </a:ext>
            </a:extLst>
          </p:cNvPr>
          <p:cNvSpPr txBox="1"/>
          <p:nvPr/>
        </p:nvSpPr>
        <p:spPr>
          <a:xfrm>
            <a:off x="1245118" y="3964068"/>
            <a:ext cx="3822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小组成员：郭晨曦 张佳佳 周博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0" y="1079500"/>
            <a:ext cx="12192000" cy="58547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491621"/>
            <a:ext cx="800100" cy="1851530"/>
            <a:chOff x="11571416" y="3959358"/>
            <a:chExt cx="620584" cy="1723139"/>
          </a:xfrm>
        </p:grpSpPr>
        <p:sp>
          <p:nvSpPr>
            <p:cNvPr id="13" name="矩形 12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2"/>
          <p:cNvSpPr txBox="1"/>
          <p:nvPr/>
        </p:nvSpPr>
        <p:spPr>
          <a:xfrm>
            <a:off x="988774" y="447872"/>
            <a:ext cx="618968" cy="193902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rgbClr val="3E4150"/>
                </a:solidFill>
              </a:rPr>
              <a:t>目录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3471004">
            <a:off x="8073548" y="-1569285"/>
            <a:ext cx="6675711" cy="462867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783869" y="917842"/>
            <a:ext cx="6277045" cy="916940"/>
            <a:chOff x="3783869" y="917842"/>
            <a:chExt cx="6277045" cy="916940"/>
          </a:xfrm>
        </p:grpSpPr>
        <p:sp>
          <p:nvSpPr>
            <p:cNvPr id="19" name="矩形 18"/>
            <p:cNvSpPr/>
            <p:nvPr/>
          </p:nvSpPr>
          <p:spPr>
            <a:xfrm>
              <a:off x="4754653" y="1096118"/>
              <a:ext cx="530626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 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解读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LLM——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辅助求解的核心基础</a:t>
              </a:r>
            </a:p>
            <a:p>
              <a:pPr algn="ctr">
                <a:defRPr/>
              </a:pP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3783869" y="917842"/>
              <a:ext cx="540879" cy="406399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10996" y="2056205"/>
            <a:ext cx="5625172" cy="889770"/>
            <a:chOff x="3610996" y="2056205"/>
            <a:chExt cx="5625172" cy="889770"/>
          </a:xfrm>
        </p:grpSpPr>
        <p:grpSp>
          <p:nvGrpSpPr>
            <p:cNvPr id="44" name="组合 43"/>
            <p:cNvGrpSpPr/>
            <p:nvPr/>
          </p:nvGrpSpPr>
          <p:grpSpPr>
            <a:xfrm>
              <a:off x="3610996" y="2056205"/>
              <a:ext cx="886626" cy="889770"/>
              <a:chOff x="1916613" y="2472353"/>
              <a:chExt cx="886626" cy="889770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916613" y="2472353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 flipH="1">
                <a:off x="2140726" y="2649571"/>
                <a:ext cx="495551" cy="529650"/>
              </a:xfrm>
              <a:custGeom>
                <a:avLst/>
                <a:gdLst>
                  <a:gd name="T0" fmla="*/ 127 w 358"/>
                  <a:gd name="T1" fmla="*/ 292 h 382"/>
                  <a:gd name="T2" fmla="*/ 322 w 358"/>
                  <a:gd name="T3" fmla="*/ 63 h 382"/>
                  <a:gd name="T4" fmla="*/ 333 w 358"/>
                  <a:gd name="T5" fmla="*/ 113 h 382"/>
                  <a:gd name="T6" fmla="*/ 336 w 358"/>
                  <a:gd name="T7" fmla="*/ 178 h 382"/>
                  <a:gd name="T8" fmla="*/ 338 w 358"/>
                  <a:gd name="T9" fmla="*/ 245 h 382"/>
                  <a:gd name="T10" fmla="*/ 321 w 358"/>
                  <a:gd name="T11" fmla="*/ 314 h 382"/>
                  <a:gd name="T12" fmla="*/ 271 w 358"/>
                  <a:gd name="T13" fmla="*/ 382 h 382"/>
                  <a:gd name="T14" fmla="*/ 172 w 358"/>
                  <a:gd name="T15" fmla="*/ 226 h 382"/>
                  <a:gd name="T16" fmla="*/ 123 w 358"/>
                  <a:gd name="T17" fmla="*/ 197 h 382"/>
                  <a:gd name="T18" fmla="*/ 125 w 358"/>
                  <a:gd name="T19" fmla="*/ 208 h 382"/>
                  <a:gd name="T20" fmla="*/ 174 w 358"/>
                  <a:gd name="T21" fmla="*/ 236 h 382"/>
                  <a:gd name="T22" fmla="*/ 172 w 358"/>
                  <a:gd name="T23" fmla="*/ 226 h 382"/>
                  <a:gd name="T24" fmla="*/ 288 w 358"/>
                  <a:gd name="T25" fmla="*/ 136 h 382"/>
                  <a:gd name="T26" fmla="*/ 263 w 358"/>
                  <a:gd name="T27" fmla="*/ 125 h 382"/>
                  <a:gd name="T28" fmla="*/ 171 w 358"/>
                  <a:gd name="T29" fmla="*/ 70 h 382"/>
                  <a:gd name="T30" fmla="*/ 148 w 358"/>
                  <a:gd name="T31" fmla="*/ 54 h 382"/>
                  <a:gd name="T32" fmla="*/ 171 w 358"/>
                  <a:gd name="T33" fmla="*/ 70 h 382"/>
                  <a:gd name="T34" fmla="*/ 204 w 358"/>
                  <a:gd name="T35" fmla="*/ 39 h 382"/>
                  <a:gd name="T36" fmla="*/ 193 w 358"/>
                  <a:gd name="T37" fmla="*/ 64 h 382"/>
                  <a:gd name="T38" fmla="*/ 258 w 358"/>
                  <a:gd name="T39" fmla="*/ 103 h 382"/>
                  <a:gd name="T40" fmla="*/ 274 w 358"/>
                  <a:gd name="T41" fmla="*/ 80 h 382"/>
                  <a:gd name="T42" fmla="*/ 258 w 358"/>
                  <a:gd name="T43" fmla="*/ 103 h 382"/>
                  <a:gd name="T44" fmla="*/ 249 w 358"/>
                  <a:gd name="T45" fmla="*/ 55 h 382"/>
                  <a:gd name="T46" fmla="*/ 226 w 358"/>
                  <a:gd name="T47" fmla="*/ 71 h 382"/>
                  <a:gd name="T48" fmla="*/ 182 w 358"/>
                  <a:gd name="T49" fmla="*/ 209 h 382"/>
                  <a:gd name="T50" fmla="*/ 133 w 358"/>
                  <a:gd name="T51" fmla="*/ 180 h 382"/>
                  <a:gd name="T52" fmla="*/ 135 w 358"/>
                  <a:gd name="T53" fmla="*/ 190 h 382"/>
                  <a:gd name="T54" fmla="*/ 184 w 358"/>
                  <a:gd name="T55" fmla="*/ 219 h 382"/>
                  <a:gd name="T56" fmla="*/ 182 w 358"/>
                  <a:gd name="T57" fmla="*/ 209 h 382"/>
                  <a:gd name="T58" fmla="*/ 157 w 358"/>
                  <a:gd name="T59" fmla="*/ 104 h 382"/>
                  <a:gd name="T60" fmla="*/ 186 w 358"/>
                  <a:gd name="T61" fmla="*/ 195 h 382"/>
                  <a:gd name="T62" fmla="*/ 222 w 358"/>
                  <a:gd name="T63" fmla="*/ 90 h 382"/>
                  <a:gd name="T64" fmla="*/ 136 w 358"/>
                  <a:gd name="T65" fmla="*/ 238 h 382"/>
                  <a:gd name="T66" fmla="*/ 129 w 358"/>
                  <a:gd name="T67" fmla="*/ 21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8" h="382">
                    <a:moveTo>
                      <a:pt x="131" y="382"/>
                    </a:moveTo>
                    <a:cubicBezTo>
                      <a:pt x="135" y="352"/>
                      <a:pt x="135" y="320"/>
                      <a:pt x="127" y="292"/>
                    </a:cubicBezTo>
                    <a:cubicBezTo>
                      <a:pt x="0" y="220"/>
                      <a:pt x="33" y="56"/>
                      <a:pt x="140" y="23"/>
                    </a:cubicBezTo>
                    <a:cubicBezTo>
                      <a:pt x="196" y="0"/>
                      <a:pt x="272" y="14"/>
                      <a:pt x="322" y="63"/>
                    </a:cubicBezTo>
                    <a:cubicBezTo>
                      <a:pt x="358" y="99"/>
                      <a:pt x="340" y="109"/>
                      <a:pt x="340" y="109"/>
                    </a:cubicBezTo>
                    <a:cubicBezTo>
                      <a:pt x="333" y="113"/>
                      <a:pt x="333" y="113"/>
                      <a:pt x="333" y="113"/>
                    </a:cubicBezTo>
                    <a:cubicBezTo>
                      <a:pt x="337" y="130"/>
                      <a:pt x="345" y="162"/>
                      <a:pt x="344" y="166"/>
                    </a:cubicBezTo>
                    <a:cubicBezTo>
                      <a:pt x="342" y="172"/>
                      <a:pt x="336" y="178"/>
                      <a:pt x="336" y="178"/>
                    </a:cubicBezTo>
                    <a:cubicBezTo>
                      <a:pt x="354" y="239"/>
                      <a:pt x="354" y="239"/>
                      <a:pt x="354" y="239"/>
                    </a:cubicBezTo>
                    <a:cubicBezTo>
                      <a:pt x="338" y="245"/>
                      <a:pt x="338" y="245"/>
                      <a:pt x="338" y="245"/>
                    </a:cubicBezTo>
                    <a:cubicBezTo>
                      <a:pt x="341" y="265"/>
                      <a:pt x="343" y="281"/>
                      <a:pt x="341" y="300"/>
                    </a:cubicBezTo>
                    <a:cubicBezTo>
                      <a:pt x="341" y="304"/>
                      <a:pt x="330" y="313"/>
                      <a:pt x="321" y="314"/>
                    </a:cubicBezTo>
                    <a:cubicBezTo>
                      <a:pt x="267" y="317"/>
                      <a:pt x="267" y="317"/>
                      <a:pt x="267" y="317"/>
                    </a:cubicBezTo>
                    <a:cubicBezTo>
                      <a:pt x="271" y="382"/>
                      <a:pt x="271" y="382"/>
                      <a:pt x="271" y="382"/>
                    </a:cubicBezTo>
                    <a:cubicBezTo>
                      <a:pt x="131" y="382"/>
                      <a:pt x="131" y="382"/>
                      <a:pt x="131" y="382"/>
                    </a:cubicBezTo>
                    <a:close/>
                    <a:moveTo>
                      <a:pt x="172" y="226"/>
                    </a:move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9" y="193"/>
                      <a:pt x="125" y="194"/>
                      <a:pt x="123" y="197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1" y="201"/>
                      <a:pt x="122" y="205"/>
                      <a:pt x="125" y="208"/>
                    </a:cubicBezTo>
                    <a:cubicBezTo>
                      <a:pt x="165" y="238"/>
                      <a:pt x="165" y="238"/>
                      <a:pt x="165" y="238"/>
                    </a:cubicBezTo>
                    <a:cubicBezTo>
                      <a:pt x="168" y="240"/>
                      <a:pt x="172" y="239"/>
                      <a:pt x="174" y="236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76" y="233"/>
                      <a:pt x="175" y="228"/>
                      <a:pt x="172" y="226"/>
                    </a:cubicBezTo>
                    <a:close/>
                    <a:moveTo>
                      <a:pt x="263" y="136"/>
                    </a:moveTo>
                    <a:cubicBezTo>
                      <a:pt x="288" y="136"/>
                      <a:pt x="288" y="136"/>
                      <a:pt x="288" y="136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3" y="125"/>
                      <a:pt x="263" y="125"/>
                      <a:pt x="263" y="125"/>
                    </a:cubicBezTo>
                    <a:cubicBezTo>
                      <a:pt x="263" y="136"/>
                      <a:pt x="263" y="136"/>
                      <a:pt x="263" y="136"/>
                    </a:cubicBezTo>
                    <a:close/>
                    <a:moveTo>
                      <a:pt x="171" y="70"/>
                    </a:moveTo>
                    <a:cubicBezTo>
                      <a:pt x="158" y="48"/>
                      <a:pt x="158" y="48"/>
                      <a:pt x="158" y="48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71" y="70"/>
                      <a:pt x="171" y="70"/>
                      <a:pt x="171" y="70"/>
                    </a:cubicBezTo>
                    <a:close/>
                    <a:moveTo>
                      <a:pt x="204" y="64"/>
                    </a:moveTo>
                    <a:cubicBezTo>
                      <a:pt x="204" y="39"/>
                      <a:pt x="204" y="39"/>
                      <a:pt x="204" y="39"/>
                    </a:cubicBezTo>
                    <a:cubicBezTo>
                      <a:pt x="193" y="39"/>
                      <a:pt x="193" y="39"/>
                      <a:pt x="193" y="3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204" y="64"/>
                      <a:pt x="204" y="64"/>
                      <a:pt x="204" y="64"/>
                    </a:cubicBezTo>
                    <a:close/>
                    <a:moveTo>
                      <a:pt x="258" y="103"/>
                    </a:moveTo>
                    <a:cubicBezTo>
                      <a:pt x="279" y="90"/>
                      <a:pt x="279" y="90"/>
                      <a:pt x="279" y="90"/>
                    </a:cubicBezTo>
                    <a:cubicBezTo>
                      <a:pt x="274" y="80"/>
                      <a:pt x="274" y="80"/>
                      <a:pt x="274" y="80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8" y="103"/>
                      <a:pt x="258" y="103"/>
                      <a:pt x="258" y="103"/>
                    </a:cubicBezTo>
                    <a:close/>
                    <a:moveTo>
                      <a:pt x="236" y="76"/>
                    </a:moveTo>
                    <a:cubicBezTo>
                      <a:pt x="249" y="55"/>
                      <a:pt x="249" y="55"/>
                      <a:pt x="249" y="55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36" y="76"/>
                      <a:pt x="236" y="76"/>
                      <a:pt x="236" y="76"/>
                    </a:cubicBezTo>
                    <a:close/>
                    <a:moveTo>
                      <a:pt x="182" y="209"/>
                    </a:move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39" y="176"/>
                      <a:pt x="135" y="177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1" y="183"/>
                      <a:pt x="132" y="188"/>
                      <a:pt x="135" y="190"/>
                    </a:cubicBezTo>
                    <a:cubicBezTo>
                      <a:pt x="175" y="221"/>
                      <a:pt x="175" y="221"/>
                      <a:pt x="175" y="221"/>
                    </a:cubicBezTo>
                    <a:cubicBezTo>
                      <a:pt x="178" y="223"/>
                      <a:pt x="182" y="222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6" y="216"/>
                      <a:pt x="185" y="211"/>
                      <a:pt x="182" y="209"/>
                    </a:cubicBezTo>
                    <a:close/>
                    <a:moveTo>
                      <a:pt x="222" y="90"/>
                    </a:moveTo>
                    <a:cubicBezTo>
                      <a:pt x="198" y="76"/>
                      <a:pt x="169" y="83"/>
                      <a:pt x="157" y="104"/>
                    </a:cubicBezTo>
                    <a:cubicBezTo>
                      <a:pt x="144" y="126"/>
                      <a:pt x="160" y="151"/>
                      <a:pt x="149" y="174"/>
                    </a:cubicBezTo>
                    <a:cubicBezTo>
                      <a:pt x="186" y="195"/>
                      <a:pt x="186" y="195"/>
                      <a:pt x="186" y="195"/>
                    </a:cubicBezTo>
                    <a:cubicBezTo>
                      <a:pt x="200" y="174"/>
                      <a:pt x="229" y="176"/>
                      <a:pt x="242" y="154"/>
                    </a:cubicBezTo>
                    <a:cubicBezTo>
                      <a:pt x="255" y="132"/>
                      <a:pt x="245" y="104"/>
                      <a:pt x="222" y="90"/>
                    </a:cubicBezTo>
                    <a:close/>
                    <a:moveTo>
                      <a:pt x="129" y="216"/>
                    </a:moveTo>
                    <a:cubicBezTo>
                      <a:pt x="125" y="224"/>
                      <a:pt x="128" y="233"/>
                      <a:pt x="136" y="238"/>
                    </a:cubicBezTo>
                    <a:cubicBezTo>
                      <a:pt x="142" y="241"/>
                      <a:pt x="150" y="240"/>
                      <a:pt x="155" y="236"/>
                    </a:cubicBezTo>
                    <a:lnTo>
                      <a:pt x="129" y="2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901327" y="2347135"/>
              <a:ext cx="43348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LLM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辅助求解最新研究论文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10996" y="3429000"/>
            <a:ext cx="3778515" cy="889770"/>
            <a:chOff x="3610996" y="3429000"/>
            <a:chExt cx="3778515" cy="889770"/>
          </a:xfrm>
        </p:grpSpPr>
        <p:grpSp>
          <p:nvGrpSpPr>
            <p:cNvPr id="45" name="组合 44"/>
            <p:cNvGrpSpPr/>
            <p:nvPr/>
          </p:nvGrpSpPr>
          <p:grpSpPr>
            <a:xfrm>
              <a:off x="3610996" y="3429000"/>
              <a:ext cx="886626" cy="889770"/>
              <a:chOff x="1916613" y="3845148"/>
              <a:chExt cx="886626" cy="889770"/>
            </a:xfrm>
          </p:grpSpPr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1916613" y="3845148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EditPoints="1"/>
              </p:cNvSpPr>
              <p:nvPr/>
            </p:nvSpPr>
            <p:spPr bwMode="auto">
              <a:xfrm rot="2925393">
                <a:off x="2214773" y="4038163"/>
                <a:ext cx="290305" cy="491990"/>
              </a:xfrm>
              <a:custGeom>
                <a:avLst/>
                <a:gdLst>
                  <a:gd name="T0" fmla="*/ 24 w 112"/>
                  <a:gd name="T1" fmla="*/ 148 h 192"/>
                  <a:gd name="T2" fmla="*/ 28 w 112"/>
                  <a:gd name="T3" fmla="*/ 52 h 192"/>
                  <a:gd name="T4" fmla="*/ 32 w 112"/>
                  <a:gd name="T5" fmla="*/ 172 h 192"/>
                  <a:gd name="T6" fmla="*/ 8 w 112"/>
                  <a:gd name="T7" fmla="*/ 184 h 192"/>
                  <a:gd name="T8" fmla="*/ 32 w 112"/>
                  <a:gd name="T9" fmla="*/ 172 h 192"/>
                  <a:gd name="T10" fmla="*/ 8 w 112"/>
                  <a:gd name="T11" fmla="*/ 35 h 192"/>
                  <a:gd name="T12" fmla="*/ 32 w 112"/>
                  <a:gd name="T13" fmla="*/ 164 h 192"/>
                  <a:gd name="T14" fmla="*/ 32 w 112"/>
                  <a:gd name="T15" fmla="*/ 192 h 192"/>
                  <a:gd name="T16" fmla="*/ 0 w 112"/>
                  <a:gd name="T17" fmla="*/ 184 h 192"/>
                  <a:gd name="T18" fmla="*/ 0 w 112"/>
                  <a:gd name="T19" fmla="*/ 32 h 192"/>
                  <a:gd name="T20" fmla="*/ 20 w 112"/>
                  <a:gd name="T21" fmla="*/ 0 h 192"/>
                  <a:gd name="T22" fmla="*/ 39 w 112"/>
                  <a:gd name="T23" fmla="*/ 32 h 192"/>
                  <a:gd name="T24" fmla="*/ 40 w 112"/>
                  <a:gd name="T25" fmla="*/ 184 h 192"/>
                  <a:gd name="T26" fmla="*/ 108 w 112"/>
                  <a:gd name="T27" fmla="*/ 164 h 192"/>
                  <a:gd name="T28" fmla="*/ 84 w 112"/>
                  <a:gd name="T29" fmla="*/ 172 h 192"/>
                  <a:gd name="T30" fmla="*/ 108 w 112"/>
                  <a:gd name="T31" fmla="*/ 164 h 192"/>
                  <a:gd name="T32" fmla="*/ 92 w 112"/>
                  <a:gd name="T33" fmla="*/ 140 h 192"/>
                  <a:gd name="T34" fmla="*/ 108 w 112"/>
                  <a:gd name="T35" fmla="*/ 148 h 192"/>
                  <a:gd name="T36" fmla="*/ 108 w 112"/>
                  <a:gd name="T37" fmla="*/ 116 h 192"/>
                  <a:gd name="T38" fmla="*/ 84 w 112"/>
                  <a:gd name="T39" fmla="*/ 124 h 192"/>
                  <a:gd name="T40" fmla="*/ 108 w 112"/>
                  <a:gd name="T41" fmla="*/ 116 h 192"/>
                  <a:gd name="T42" fmla="*/ 92 w 112"/>
                  <a:gd name="T43" fmla="*/ 92 h 192"/>
                  <a:gd name="T44" fmla="*/ 108 w 112"/>
                  <a:gd name="T45" fmla="*/ 100 h 192"/>
                  <a:gd name="T46" fmla="*/ 108 w 112"/>
                  <a:gd name="T47" fmla="*/ 68 h 192"/>
                  <a:gd name="T48" fmla="*/ 84 w 112"/>
                  <a:gd name="T49" fmla="*/ 76 h 192"/>
                  <a:gd name="T50" fmla="*/ 108 w 112"/>
                  <a:gd name="T51" fmla="*/ 68 h 192"/>
                  <a:gd name="T52" fmla="*/ 92 w 112"/>
                  <a:gd name="T53" fmla="*/ 44 h 192"/>
                  <a:gd name="T54" fmla="*/ 108 w 112"/>
                  <a:gd name="T55" fmla="*/ 52 h 192"/>
                  <a:gd name="T56" fmla="*/ 108 w 112"/>
                  <a:gd name="T57" fmla="*/ 20 h 192"/>
                  <a:gd name="T58" fmla="*/ 84 w 112"/>
                  <a:gd name="T59" fmla="*/ 28 h 192"/>
                  <a:gd name="T60" fmla="*/ 108 w 112"/>
                  <a:gd name="T61" fmla="*/ 20 h 192"/>
                  <a:gd name="T62" fmla="*/ 64 w 112"/>
                  <a:gd name="T63" fmla="*/ 192 h 192"/>
                  <a:gd name="T64" fmla="*/ 56 w 112"/>
                  <a:gd name="T65" fmla="*/ 8 h 192"/>
                  <a:gd name="T66" fmla="*/ 104 w 112"/>
                  <a:gd name="T67" fmla="*/ 0 h 192"/>
                  <a:gd name="T68" fmla="*/ 112 w 112"/>
                  <a:gd name="T69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2" h="192">
                    <a:moveTo>
                      <a:pt x="28" y="148"/>
                    </a:moveTo>
                    <a:cubicBezTo>
                      <a:pt x="24" y="148"/>
                      <a:pt x="24" y="148"/>
                      <a:pt x="24" y="14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148"/>
                    </a:lnTo>
                    <a:close/>
                    <a:moveTo>
                      <a:pt x="32" y="172"/>
                    </a:move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32" y="184"/>
                      <a:pt x="32" y="184"/>
                      <a:pt x="32" y="184"/>
                    </a:cubicBezTo>
                    <a:lnTo>
                      <a:pt x="32" y="172"/>
                    </a:lnTo>
                    <a:close/>
                    <a:moveTo>
                      <a:pt x="32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32" y="164"/>
                      <a:pt x="32" y="164"/>
                      <a:pt x="32" y="164"/>
                    </a:cubicBezTo>
                    <a:lnTo>
                      <a:pt x="32" y="35"/>
                    </a:lnTo>
                    <a:close/>
                    <a:moveTo>
                      <a:pt x="32" y="192"/>
                    </a:moveTo>
                    <a:cubicBezTo>
                      <a:pt x="8" y="192"/>
                      <a:pt x="8" y="192"/>
                      <a:pt x="8" y="192"/>
                    </a:cubicBezTo>
                    <a:cubicBezTo>
                      <a:pt x="3" y="192"/>
                      <a:pt x="0" y="188"/>
                      <a:pt x="0" y="18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0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4" y="2"/>
                      <a:pt x="16" y="0"/>
                      <a:pt x="20" y="0"/>
                    </a:cubicBezTo>
                    <a:cubicBezTo>
                      <a:pt x="23" y="0"/>
                      <a:pt x="26" y="2"/>
                      <a:pt x="27" y="4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40" y="34"/>
                      <a:pt x="40" y="35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88"/>
                      <a:pt x="36" y="192"/>
                      <a:pt x="32" y="192"/>
                    </a:cubicBezTo>
                    <a:close/>
                    <a:moveTo>
                      <a:pt x="108" y="164"/>
                    </a:move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lnTo>
                      <a:pt x="108" y="164"/>
                    </a:lnTo>
                    <a:close/>
                    <a:moveTo>
                      <a:pt x="108" y="140"/>
                    </a:moveTo>
                    <a:cubicBezTo>
                      <a:pt x="92" y="140"/>
                      <a:pt x="92" y="140"/>
                      <a:pt x="92" y="140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108" y="148"/>
                      <a:pt x="108" y="148"/>
                      <a:pt x="108" y="148"/>
                    </a:cubicBezTo>
                    <a:lnTo>
                      <a:pt x="108" y="140"/>
                    </a:lnTo>
                    <a:close/>
                    <a:moveTo>
                      <a:pt x="108" y="116"/>
                    </a:move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lnTo>
                      <a:pt x="108" y="116"/>
                    </a:lnTo>
                    <a:close/>
                    <a:moveTo>
                      <a:pt x="108" y="92"/>
                    </a:move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lnTo>
                      <a:pt x="108" y="92"/>
                    </a:lnTo>
                    <a:close/>
                    <a:moveTo>
                      <a:pt x="108" y="68"/>
                    </a:move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108" y="68"/>
                    </a:lnTo>
                    <a:close/>
                    <a:moveTo>
                      <a:pt x="108" y="44"/>
                    </a:moveTo>
                    <a:cubicBezTo>
                      <a:pt x="92" y="44"/>
                      <a:pt x="92" y="44"/>
                      <a:pt x="92" y="44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08" y="52"/>
                      <a:pt x="108" y="52"/>
                      <a:pt x="108" y="52"/>
                    </a:cubicBezTo>
                    <a:lnTo>
                      <a:pt x="108" y="44"/>
                    </a:lnTo>
                    <a:close/>
                    <a:moveTo>
                      <a:pt x="108" y="20"/>
                    </a:move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8" y="28"/>
                      <a:pt x="108" y="28"/>
                      <a:pt x="108" y="28"/>
                    </a:cubicBezTo>
                    <a:lnTo>
                      <a:pt x="108" y="20"/>
                    </a:lnTo>
                    <a:close/>
                    <a:moveTo>
                      <a:pt x="104" y="192"/>
                    </a:moveTo>
                    <a:cubicBezTo>
                      <a:pt x="64" y="192"/>
                      <a:pt x="64" y="192"/>
                      <a:pt x="64" y="192"/>
                    </a:cubicBezTo>
                    <a:cubicBezTo>
                      <a:pt x="59" y="192"/>
                      <a:pt x="56" y="188"/>
                      <a:pt x="56" y="184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3"/>
                      <a:pt x="59" y="0"/>
                      <a:pt x="6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8" y="0"/>
                      <a:pt x="112" y="3"/>
                      <a:pt x="112" y="8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188"/>
                      <a:pt x="108" y="192"/>
                      <a:pt x="104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4901329" y="3637177"/>
              <a:ext cx="2488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 LLM</a:t>
              </a:r>
              <a:r>
                <a:rPr lang="zh-CN" altLang="en-US" sz="24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工具详解</a:t>
              </a:r>
              <a:endParaRPr lang="zh-CN" altLang="zh-CN" sz="24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10996" y="785882"/>
            <a:ext cx="886626" cy="889770"/>
            <a:chOff x="7079213" y="1122036"/>
            <a:chExt cx="886626" cy="889770"/>
          </a:xfrm>
        </p:grpSpPr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7079213" y="1122036"/>
              <a:ext cx="886626" cy="889770"/>
            </a:xfrm>
            <a:prstGeom prst="ellipse">
              <a:avLst/>
            </a:prstGeom>
            <a:solidFill>
              <a:srgbClr val="3E4150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7206417" y="1305946"/>
              <a:ext cx="630374" cy="495658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3852605" y="5122586"/>
            <a:ext cx="403407" cy="46613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07" y="-21892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84387" y="2286790"/>
            <a:ext cx="2448839" cy="2448839"/>
          </a:xfrm>
          <a:prstGeom prst="ellipse">
            <a:avLst/>
          </a:prstGeom>
          <a:solidFill>
            <a:srgbClr val="C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75668" y="4863332"/>
            <a:ext cx="43043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en-US" altLang="zh-CN" sz="5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01 </a:t>
            </a:r>
            <a:r>
              <a:rPr lang="zh-CN" altLang="en-US" sz="5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解读</a:t>
            </a:r>
            <a:r>
              <a:rPr lang="en-US" altLang="zh-CN" sz="5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LLM</a:t>
            </a:r>
            <a:endParaRPr lang="zh-CN" altLang="zh-CN" sz="5400" b="1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20" y="868989"/>
            <a:ext cx="3472651" cy="817834"/>
          </a:xfrm>
          <a:prstGeom prst="rect">
            <a:avLst/>
          </a:prstGeom>
        </p:spPr>
      </p:pic>
      <p:sp>
        <p:nvSpPr>
          <p:cNvPr id="37" name="Freeform 11">
            <a:extLst>
              <a:ext uri="{FF2B5EF4-FFF2-40B4-BE49-F238E27FC236}">
                <a16:creationId xmlns:a16="http://schemas.microsoft.com/office/drawing/2014/main" id="{07952FCD-C11F-EE7C-283A-BB49B92C9886}"/>
              </a:ext>
            </a:extLst>
          </p:cNvPr>
          <p:cNvSpPr>
            <a:spLocks noEditPoints="1"/>
          </p:cNvSpPr>
          <p:nvPr/>
        </p:nvSpPr>
        <p:spPr bwMode="auto">
          <a:xfrm>
            <a:off x="2532886" y="3073252"/>
            <a:ext cx="1115328" cy="982555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61" tIns="45731" rIns="91461" bIns="45731" numCol="1" anchor="t" anchorCtr="0" compatLnSpc="1"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E13941-7852-CEC1-CA3C-2DE8BB6EE39D}"/>
              </a:ext>
            </a:extLst>
          </p:cNvPr>
          <p:cNvGrpSpPr/>
          <p:nvPr/>
        </p:nvGrpSpPr>
        <p:grpSpPr>
          <a:xfrm>
            <a:off x="6906635" y="1304899"/>
            <a:ext cx="4329844" cy="1625981"/>
            <a:chOff x="6254504" y="1779820"/>
            <a:chExt cx="4329844" cy="162598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0A07D03-A985-6041-F2C2-0C3DA108AAF8}"/>
                </a:ext>
              </a:extLst>
            </p:cNvPr>
            <p:cNvGrpSpPr/>
            <p:nvPr/>
          </p:nvGrpSpPr>
          <p:grpSpPr>
            <a:xfrm>
              <a:off x="6254504" y="1779820"/>
              <a:ext cx="4329844" cy="371223"/>
              <a:chOff x="8849128" y="3952993"/>
              <a:chExt cx="4329844" cy="37122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EC59B12-07DC-CFEB-6C3E-C25397D12E79}"/>
                  </a:ext>
                </a:extLst>
              </p:cNvPr>
              <p:cNvSpPr/>
              <p:nvPr/>
            </p:nvSpPr>
            <p:spPr>
              <a:xfrm>
                <a:off x="8849128" y="3952993"/>
                <a:ext cx="4329844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95D0BF2-DDD8-69D1-7518-C3DF2ADB6D9C}"/>
                  </a:ext>
                </a:extLst>
              </p:cNvPr>
              <p:cNvSpPr/>
              <p:nvPr/>
            </p:nvSpPr>
            <p:spPr>
              <a:xfrm>
                <a:off x="8849128" y="3954884"/>
                <a:ext cx="1136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LLM</a:t>
                </a:r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2B4CD5D-8F26-4B13-0A88-D32D5BC0405A}"/>
                </a:ext>
              </a:extLst>
            </p:cNvPr>
            <p:cNvSpPr/>
            <p:nvPr/>
          </p:nvSpPr>
          <p:spPr>
            <a:xfrm>
              <a:off x="6254504" y="2343976"/>
              <a:ext cx="4329844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大语言模型（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）是基于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架构，通过大规模文本数据训练而成，具备自然语言理解、生成、逻辑推理能力的智能模型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0BE1433-4850-B761-3A33-5B017513960A}"/>
              </a:ext>
            </a:extLst>
          </p:cNvPr>
          <p:cNvGrpSpPr/>
          <p:nvPr/>
        </p:nvGrpSpPr>
        <p:grpSpPr>
          <a:xfrm>
            <a:off x="6906635" y="3198403"/>
            <a:ext cx="4329844" cy="1587894"/>
            <a:chOff x="6254504" y="3673324"/>
            <a:chExt cx="4329844" cy="158789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C369953-0074-5764-CED9-A27CFC200D98}"/>
                </a:ext>
              </a:extLst>
            </p:cNvPr>
            <p:cNvGrpSpPr/>
            <p:nvPr/>
          </p:nvGrpSpPr>
          <p:grpSpPr>
            <a:xfrm>
              <a:off x="6254504" y="3673324"/>
              <a:ext cx="4329844" cy="371223"/>
              <a:chOff x="8849128" y="3952993"/>
              <a:chExt cx="4329844" cy="371223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C3C3D1D-7874-C3B3-65F1-F8BDF638DF89}"/>
                  </a:ext>
                </a:extLst>
              </p:cNvPr>
              <p:cNvSpPr/>
              <p:nvPr/>
            </p:nvSpPr>
            <p:spPr>
              <a:xfrm>
                <a:off x="8849128" y="3952993"/>
                <a:ext cx="4329844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F1CD2D2-E5EC-04AE-7D8D-050CB7B492FC}"/>
                  </a:ext>
                </a:extLst>
              </p:cNvPr>
              <p:cNvSpPr/>
              <p:nvPr/>
            </p:nvSpPr>
            <p:spPr>
              <a:xfrm>
                <a:off x="8849128" y="3954884"/>
                <a:ext cx="1136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LLM</a:t>
                </a:r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1715C45-2A84-F613-E361-D884BDC26939}"/>
                </a:ext>
              </a:extLst>
            </p:cNvPr>
            <p:cNvSpPr/>
            <p:nvPr/>
          </p:nvSpPr>
          <p:spPr>
            <a:xfrm>
              <a:off x="6254504" y="4237480"/>
              <a:ext cx="4329844" cy="102373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常与检索、推理、外部工具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、专用模型和自定义用户界面结合，产生能够执行此前自动化代理无法实现的领域特定任务的系统。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23535" y="9828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979816" y="4680492"/>
            <a:ext cx="46618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en-US" altLang="zh-CN" sz="4400" dirty="0">
                <a:solidFill>
                  <a:schemeClr val="bg1"/>
                </a:solidFill>
              </a:rPr>
              <a:t>02 LLM</a:t>
            </a:r>
            <a:r>
              <a:rPr lang="zh-CN" altLang="en-US" sz="4400" dirty="0">
                <a:solidFill>
                  <a:schemeClr val="bg1"/>
                </a:solidFill>
              </a:rPr>
              <a:t>辅助求解器</a:t>
            </a:r>
            <a:endParaRPr lang="en-US" altLang="zh-CN" sz="4400" dirty="0">
              <a:solidFill>
                <a:schemeClr val="bg1"/>
              </a:solidFill>
            </a:endParaRPr>
          </a:p>
          <a:p>
            <a:pPr algn="dist">
              <a:defRPr/>
            </a:pPr>
            <a:r>
              <a:rPr lang="zh-CN" altLang="en-US" sz="4400" dirty="0">
                <a:solidFill>
                  <a:schemeClr val="bg1"/>
                </a:solidFill>
              </a:rPr>
              <a:t>最新研究论文</a:t>
            </a:r>
            <a:endParaRPr lang="zh-CN" altLang="zh-CN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736" y="2113142"/>
            <a:ext cx="5579264" cy="681672"/>
            <a:chOff x="1037604" y="2113142"/>
            <a:chExt cx="5579264" cy="681672"/>
          </a:xfrm>
        </p:grpSpPr>
        <p:grpSp>
          <p:nvGrpSpPr>
            <p:cNvPr id="6" name="组合 5"/>
            <p:cNvGrpSpPr/>
            <p:nvPr/>
          </p:nvGrpSpPr>
          <p:grpSpPr>
            <a:xfrm>
              <a:off x="1037604" y="2113142"/>
              <a:ext cx="684290" cy="654310"/>
              <a:chOff x="6130971" y="1234452"/>
              <a:chExt cx="684290" cy="65431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766864" y="2148483"/>
              <a:ext cx="4850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zh-CN" dirty="0" err="1"/>
                <a:t>LLaMA</a:t>
              </a:r>
              <a:r>
                <a:rPr lang="en-US" altLang="zh-CN" dirty="0"/>
                <a:t>-Berry: Pairwise Optimization for O1-like Olympiad-Level Mathematical Reasoning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1746" y="3059516"/>
            <a:ext cx="5990770" cy="692649"/>
            <a:chOff x="1022614" y="3059516"/>
            <a:chExt cx="5990770" cy="692649"/>
          </a:xfrm>
        </p:grpSpPr>
        <p:grpSp>
          <p:nvGrpSpPr>
            <p:cNvPr id="9" name="组合 8"/>
            <p:cNvGrpSpPr/>
            <p:nvPr/>
          </p:nvGrpSpPr>
          <p:grpSpPr>
            <a:xfrm>
              <a:off x="1022614" y="3059516"/>
              <a:ext cx="699280" cy="654310"/>
              <a:chOff x="6115981" y="2180826"/>
              <a:chExt cx="699280" cy="65431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776963" y="3105834"/>
              <a:ext cx="52364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Large Language Model-driven Large Neighborhood Search for Large-Scale MILP Problems</a:t>
              </a:r>
              <a:endPara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1746" y="4026182"/>
            <a:ext cx="5675728" cy="960333"/>
            <a:chOff x="1022614" y="4026182"/>
            <a:chExt cx="5675728" cy="960333"/>
          </a:xfrm>
        </p:grpSpPr>
        <p:grpSp>
          <p:nvGrpSpPr>
            <p:cNvPr id="12" name="组合 11"/>
            <p:cNvGrpSpPr/>
            <p:nvPr/>
          </p:nvGrpSpPr>
          <p:grpSpPr>
            <a:xfrm>
              <a:off x="1022614" y="4026182"/>
              <a:ext cx="699280" cy="654310"/>
              <a:chOff x="6115981" y="3147492"/>
              <a:chExt cx="699280" cy="654310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776963" y="4063185"/>
              <a:ext cx="49213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LLM+AL: Bridging Large Language Models and Action Languages for Complex Reasoning About Actions</a:t>
              </a:r>
              <a:endPara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53455" y="2113142"/>
            <a:ext cx="2448839" cy="2448839"/>
            <a:chOff x="8022705" y="1784869"/>
            <a:chExt cx="2448839" cy="2448839"/>
          </a:xfrm>
        </p:grpSpPr>
        <p:sp>
          <p:nvSpPr>
            <p:cNvPr id="18" name="椭圆 1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 flipH="1">
              <a:off x="8772190" y="2466541"/>
              <a:ext cx="1015607" cy="1085493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3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27" name="矩形 26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59255" y="360205"/>
            <a:ext cx="9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zh-CN" sz="2000" b="1" dirty="0" err="1"/>
              <a:t>LLaMA</a:t>
            </a:r>
            <a:r>
              <a:rPr lang="en-US" altLang="zh-CN" sz="2000" b="1" dirty="0"/>
              <a:t>-Berry: Pairwise Optimization for O1-like Olympiad-Level Mathematical Reasoning</a:t>
            </a:r>
            <a:endParaRPr lang="zh-CN" altLang="en-US" sz="20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9E4BE44-B8B0-F580-97DC-56773019A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5" y="1689101"/>
            <a:ext cx="6564228" cy="3679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5C529A-8032-EA10-1872-A67C99E23C4D}"/>
              </a:ext>
            </a:extLst>
          </p:cNvPr>
          <p:cNvGrpSpPr/>
          <p:nvPr/>
        </p:nvGrpSpPr>
        <p:grpSpPr>
          <a:xfrm>
            <a:off x="7162945" y="1298420"/>
            <a:ext cx="4329844" cy="4817239"/>
            <a:chOff x="6254504" y="1779820"/>
            <a:chExt cx="4329844" cy="48172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15237F6-C354-7FC1-5066-9162200846D9}"/>
                </a:ext>
              </a:extLst>
            </p:cNvPr>
            <p:cNvGrpSpPr/>
            <p:nvPr/>
          </p:nvGrpSpPr>
          <p:grpSpPr>
            <a:xfrm>
              <a:off x="6254504" y="1779820"/>
              <a:ext cx="4329844" cy="371223"/>
              <a:chOff x="8849128" y="3952993"/>
              <a:chExt cx="4329844" cy="37122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846D3E2-6A50-895A-3124-1E5CD16A544B}"/>
                  </a:ext>
                </a:extLst>
              </p:cNvPr>
              <p:cNvSpPr/>
              <p:nvPr/>
            </p:nvSpPr>
            <p:spPr>
              <a:xfrm>
                <a:off x="8849128" y="3952993"/>
                <a:ext cx="4329844" cy="356709"/>
              </a:xfrm>
              <a:prstGeom prst="rect">
                <a:avLst/>
              </a:prstGeom>
              <a:solidFill>
                <a:srgbClr val="CF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D7785D-578B-A52E-3EEC-1E3C44B2C82A}"/>
                  </a:ext>
                </a:extLst>
              </p:cNvPr>
              <p:cNvSpPr/>
              <p:nvPr/>
            </p:nvSpPr>
            <p:spPr>
              <a:xfrm>
                <a:off x="8849128" y="3954884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de-DE" altLang="zh-CN" b="1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BA9EEB-3666-F7E0-D706-78B4E6C1700A}"/>
                </a:ext>
              </a:extLst>
            </p:cNvPr>
            <p:cNvSpPr/>
            <p:nvPr/>
          </p:nvSpPr>
          <p:spPr>
            <a:xfrm>
              <a:off x="6254504" y="2343976"/>
              <a:ext cx="4329844" cy="4253083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本文提出了一个先进的数学问题解决框架</a:t>
              </a:r>
              <a:r>
                <a:rPr lang="en-US" altLang="zh-CN" sz="1400" dirty="0" err="1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LLaMA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-Berry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，用于提升大型语言模型（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LLMs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）的数学推理能力。该框架结合了蒙特卡洛树搜索（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MCTS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）和迭代自我精炼来优化推理路径，并利用两对奖励模型全局评估不同路径。通过利用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的自我批判和重写能力，应用于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MCTS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SR-MCTS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）的自我精炼克服了传统分步式和贪婪搜索算法的低效和局限，促进了对解空间的更高效探索，为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 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深度推理提供了兼顾探索与利用的技术路径，对竞赛级数学推理任务极具参考价值。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Paper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400" dirty="0">
                  <a:hlinkClick r:id="rId4"/>
                </a:rPr>
                <a:t>[2410.02884] </a:t>
              </a:r>
              <a:r>
                <a:rPr lang="en-US" altLang="zh-CN" sz="1400" dirty="0" err="1">
                  <a:hlinkClick r:id="rId4"/>
                </a:rPr>
                <a:t>LLaMA</a:t>
              </a:r>
              <a:r>
                <a:rPr lang="en-US" altLang="zh-CN" sz="1400" dirty="0">
                  <a:hlinkClick r:id="rId4"/>
                </a:rPr>
                <a:t>-Berry</a:t>
              </a:r>
              <a:r>
                <a:rPr lang="zh-CN" altLang="en-US" sz="1400" dirty="0">
                  <a:hlinkClick r:id="rId4"/>
                </a:rPr>
                <a:t>：</a:t>
              </a:r>
              <a:r>
                <a:rPr lang="en-US" altLang="zh-CN" sz="1400" dirty="0">
                  <a:hlinkClick r:id="rId4"/>
                </a:rPr>
                <a:t>O1</a:t>
              </a:r>
              <a:r>
                <a:rPr lang="zh-CN" altLang="en-US" sz="1400" dirty="0">
                  <a:hlinkClick r:id="rId4"/>
                </a:rPr>
                <a:t>类奥林匹克级数学推理的两两优化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33713" y="304107"/>
            <a:ext cx="960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Large Language Model-driven Large Neighborhood Search for Large-Scale MILP Problems</a:t>
            </a:r>
            <a:endParaRPr lang="zh-CN" altLang="en-US" sz="20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03010" y="2291638"/>
            <a:ext cx="375733" cy="548509"/>
            <a:chOff x="3503010" y="2291638"/>
            <a:chExt cx="375733" cy="548509"/>
          </a:xfrm>
        </p:grpSpPr>
        <p:cxnSp>
          <p:nvCxnSpPr>
            <p:cNvPr id="18" name="直接连接符 17"/>
            <p:cNvCxnSpPr>
              <a:stCxn id="27" idx="0"/>
            </p:cNvCxnSpPr>
            <p:nvPr/>
          </p:nvCxnSpPr>
          <p:spPr>
            <a:xfrm flipV="1">
              <a:off x="3878743" y="2291638"/>
              <a:ext cx="0" cy="548509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503010" y="2291638"/>
              <a:ext cx="375733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454892" y="2291638"/>
            <a:ext cx="601092" cy="548509"/>
            <a:chOff x="5454891" y="2291638"/>
            <a:chExt cx="3391937" cy="548509"/>
          </a:xfrm>
        </p:grpSpPr>
        <p:cxnSp>
          <p:nvCxnSpPr>
            <p:cNvPr id="20" name="直接连接符 19"/>
            <p:cNvCxnSpPr>
              <a:stCxn id="30" idx="0"/>
            </p:cNvCxnSpPr>
            <p:nvPr/>
          </p:nvCxnSpPr>
          <p:spPr>
            <a:xfrm flipV="1">
              <a:off x="5454891" y="2291638"/>
              <a:ext cx="0" cy="548509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454891" y="2291638"/>
              <a:ext cx="3391937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503010" y="4792332"/>
            <a:ext cx="3541166" cy="214523"/>
            <a:chOff x="3503008" y="4740716"/>
            <a:chExt cx="3541166" cy="63238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037607" y="4740716"/>
              <a:ext cx="6567" cy="632385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503008" y="5363913"/>
              <a:ext cx="3534599" cy="0"/>
            </a:xfrm>
            <a:prstGeom prst="line">
              <a:avLst/>
            </a:prstGeom>
            <a:ln>
              <a:solidFill>
                <a:srgbClr val="41445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2933054" y="2840147"/>
            <a:ext cx="1891378" cy="1891378"/>
            <a:chOff x="2714799" y="2648622"/>
            <a:chExt cx="1891378" cy="1891378"/>
          </a:xfrm>
          <a:solidFill>
            <a:srgbClr val="005DA2"/>
          </a:solidFill>
        </p:grpSpPr>
        <p:sp>
          <p:nvSpPr>
            <p:cNvPr id="27" name="Oval 8"/>
            <p:cNvSpPr/>
            <p:nvPr/>
          </p:nvSpPr>
          <p:spPr>
            <a:xfrm>
              <a:off x="2714799" y="2648622"/>
              <a:ext cx="1891378" cy="1891378"/>
            </a:xfrm>
            <a:prstGeom prst="ellipse">
              <a:avLst/>
            </a:prstGeom>
            <a:solidFill>
              <a:srgbClr val="CF010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Placeholder 2"/>
            <p:cNvSpPr txBox="1"/>
            <p:nvPr/>
          </p:nvSpPr>
          <p:spPr>
            <a:xfrm>
              <a:off x="3256250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09202" y="2840147"/>
            <a:ext cx="1891378" cy="1891378"/>
            <a:chOff x="4290947" y="2648622"/>
            <a:chExt cx="1891378" cy="1891378"/>
          </a:xfrm>
          <a:solidFill>
            <a:srgbClr val="FFC400"/>
          </a:solidFill>
        </p:grpSpPr>
        <p:sp>
          <p:nvSpPr>
            <p:cNvPr id="30" name="Oval 9"/>
            <p:cNvSpPr/>
            <p:nvPr/>
          </p:nvSpPr>
          <p:spPr>
            <a:xfrm>
              <a:off x="4290947" y="2648622"/>
              <a:ext cx="1891378" cy="1891378"/>
            </a:xfrm>
            <a:prstGeom prst="ellipse">
              <a:avLst/>
            </a:prstGeom>
            <a:solidFill>
              <a:srgbClr val="3E4150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Placeholder 2"/>
            <p:cNvSpPr txBox="1"/>
            <p:nvPr/>
          </p:nvSpPr>
          <p:spPr>
            <a:xfrm>
              <a:off x="4803031" y="3357785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5351" y="2840147"/>
            <a:ext cx="1891378" cy="1891378"/>
            <a:chOff x="5867096" y="2648622"/>
            <a:chExt cx="1891378" cy="1891378"/>
          </a:xfrm>
          <a:solidFill>
            <a:srgbClr val="005DA2"/>
          </a:solidFill>
        </p:grpSpPr>
        <p:sp>
          <p:nvSpPr>
            <p:cNvPr id="33" name="Oval 10"/>
            <p:cNvSpPr/>
            <p:nvPr/>
          </p:nvSpPr>
          <p:spPr>
            <a:xfrm>
              <a:off x="5867096" y="2648622"/>
              <a:ext cx="1891378" cy="1891378"/>
            </a:xfrm>
            <a:prstGeom prst="ellipse">
              <a:avLst/>
            </a:prstGeom>
            <a:solidFill>
              <a:srgbClr val="CF010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Placeholder 2"/>
            <p:cNvSpPr txBox="1"/>
            <p:nvPr/>
          </p:nvSpPr>
          <p:spPr>
            <a:xfrm>
              <a:off x="6211692" y="3058799"/>
              <a:ext cx="1546781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 求解器的作用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6131242" y="611696"/>
            <a:ext cx="5869951" cy="328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阶段一：双层自演化得到最优启发式策略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作者提出了一个由大语言模型（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）驱动的框架（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LLM-LNS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），其核心是一个创新的“双层自演化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智能体”：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启发式策略进化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负责进化解决问题的具体思想及其代码实现，目标是让求解过程收敛，找到更好的解。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进化提示词进化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负责进化用于指导内层进化的“提示词” 本身，目标是维持策略的多样性，防止搜索过程陷入局部最优。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7314" y="1095337"/>
            <a:ext cx="3156862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本文针对大规模混合整数线性规划问题提出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LLM-LNS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框架。其核心是双层自演化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智能体，内层进化求解策略，外层进化指导内层的提示词，还靠差分记忆定向进化机制保障进化方向。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0315" y="3816596"/>
            <a:ext cx="3195763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Gurobi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初始解生成器：在整个优化流程开始之前，用来为问题寻找一个初始的可行解。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子问题求解器：大邻域搜索时，框架会把原问题分解成一系列较小的子问题，作为底层的“子求解器”来解决这些子问题。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2A949B0-6777-242C-A121-0428FD6EAFC6}"/>
              </a:ext>
            </a:extLst>
          </p:cNvPr>
          <p:cNvSpPr/>
          <p:nvPr/>
        </p:nvSpPr>
        <p:spPr>
          <a:xfrm>
            <a:off x="7986409" y="2875856"/>
            <a:ext cx="4103200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阶段二：自适应大规模领域搜索得到最优解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在第一阶段通过双层演化‘炼’出了最强的算法策略后，第二阶段就利用这个策略来‘指挥’自适应大规模邻域搜索（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ALNS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）去高效解决问题。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A7782D0-391D-1201-B556-6BE988F18DE6}"/>
              </a:ext>
            </a:extLst>
          </p:cNvPr>
          <p:cNvSpPr txBox="1"/>
          <p:nvPr/>
        </p:nvSpPr>
        <p:spPr>
          <a:xfrm>
            <a:off x="3164208" y="4990378"/>
            <a:ext cx="8508339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LLM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初始化策略池时：分析一批小规模问题的样本，然后生成一个多样化的初始策略集合。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内部进化时：根据现有父代策略的优劣，通过交叉和变异等操作来创造出新的、有望表现更好的子代策略。外层进化时：能够引导内层创造出更复杂或更多样化策略的新指令。当内层进化停滞不前时，外层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会生成新的、更高层次的“进化提示词”。</a:t>
            </a: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DC-6DB6-3856-2306-154A1A56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4C1236-3428-9587-16D1-2DC294E1AA90}"/>
              </a:ext>
            </a:extLst>
          </p:cNvPr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DD4113-C073-CBAF-4382-60781CF7787E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ECCDD2C-AB6C-8CA3-6839-0AFC40131A5B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FFA2C83-CC9D-AF99-ABF6-344C76070629}"/>
              </a:ext>
            </a:extLst>
          </p:cNvPr>
          <p:cNvSpPr txBox="1"/>
          <p:nvPr/>
        </p:nvSpPr>
        <p:spPr>
          <a:xfrm>
            <a:off x="333713" y="304107"/>
            <a:ext cx="960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Large Language Model-driven Large Neighborhood Search for Large-Scale MILP Problems</a:t>
            </a:r>
            <a:endParaRPr lang="zh-CN" altLang="en-US" sz="20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205CB00-CFAE-1CFF-AA20-3A8B8D4270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DBCF4-BBE0-8877-1CE1-987280312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2" y="819491"/>
            <a:ext cx="9646154" cy="31522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DFBE23-FE7B-2D18-9C5B-580363950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16" y="3971697"/>
            <a:ext cx="9054567" cy="27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463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89191" y="316984"/>
            <a:ext cx="1034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E41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LLM+AL: Bridging Large Language Models and Action Languages for Complex Reasoning About Actions</a:t>
            </a:r>
            <a:endParaRPr lang="zh-CN" altLang="en-US" sz="2000" b="1" dirty="0">
              <a:solidFill>
                <a:srgbClr val="3E415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41270" y="1324062"/>
            <a:ext cx="4583453" cy="400050"/>
          </a:xfrm>
          <a:prstGeom prst="rect">
            <a:avLst/>
          </a:prstGeom>
          <a:solidFill>
            <a:srgbClr val="CF010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 lang="zh-CN" altLang="en-US" sz="2000" b="1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8697" y="1863241"/>
            <a:ext cx="4786653" cy="263956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处理复杂规划任务时难以遵守约束、无法区分问题可解性的问题，该论文提出神经符号框架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LLM+AL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。框架采用职责分离模式，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负责将自然语言问题转化为行动语言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BC+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的形式化代码，符号求解器负责约束求解和规划搜索。核心亮点是闭环自我修正机制，求解器会把语法错误、逻辑矛盾等反馈给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，指导其迭代修正。在“传教士与野人”问题及变体测试中，该框架性能远超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GPT-4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，对约束变化的适应性和问题可解性判断能力突出。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5916813" y="2497720"/>
            <a:ext cx="4583453" cy="400050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思想</a:t>
            </a:r>
          </a:p>
        </p:txBody>
      </p:sp>
      <p:sp>
        <p:nvSpPr>
          <p:cNvPr id="27" name="矩形 26"/>
          <p:cNvSpPr/>
          <p:nvPr/>
        </p:nvSpPr>
        <p:spPr>
          <a:xfrm>
            <a:off x="5844240" y="3042343"/>
            <a:ext cx="4786653" cy="263956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职责分离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将任务分解为两个部分。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负责其擅长的语义理解和翻译，即将自然语言描述的问题转换为声明式的行动语言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BC+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代码。符号求解器负责其擅长的部分，即在形式化知识的基础上进行高效、可靠的约束求解和规划搜索。以符号语言为桥梁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选用行动语言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BC+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和符号求解器之间的中间表示。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BC+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是一种声明式语言，它仅描述世界的因果法则和约束，而不规定求解的具体步骤。这种特性使其比程序式代码更易于生成和修正。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</p:spTree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1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26" grpId="0"/>
      <p:bldP spid="20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901D-7BAF-A750-E7EF-A76FF249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1C99C6A-E92A-5A4E-D6C0-683D3F3DC7FC}"/>
              </a:ext>
            </a:extLst>
          </p:cNvPr>
          <p:cNvGrpSpPr/>
          <p:nvPr/>
        </p:nvGrpSpPr>
        <p:grpSpPr>
          <a:xfrm>
            <a:off x="1634" y="188687"/>
            <a:ext cx="187052" cy="592364"/>
            <a:chOff x="11571416" y="3959358"/>
            <a:chExt cx="620584" cy="172313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3DA6755-6DD1-9E5C-8DE9-AE7401914721}"/>
                </a:ext>
              </a:extLst>
            </p:cNvPr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F1C27-5362-A881-9832-321212319BB2}"/>
                </a:ext>
              </a:extLst>
            </p:cNvPr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907E71B-A487-E392-480D-053DCA67A772}"/>
              </a:ext>
            </a:extLst>
          </p:cNvPr>
          <p:cNvSpPr txBox="1"/>
          <p:nvPr/>
        </p:nvSpPr>
        <p:spPr>
          <a:xfrm>
            <a:off x="289191" y="316984"/>
            <a:ext cx="1034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E415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LLM+AL: Bridging Large Language Models and Action Languages for Complex Reasoning About Actions</a:t>
            </a:r>
            <a:endParaRPr lang="zh-CN" altLang="en-US" sz="2000" b="1" dirty="0">
              <a:solidFill>
                <a:srgbClr val="3E415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76896F7-B861-9C20-7429-98F8BA2EC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6F553F-5DD0-E320-A1F3-47DFB521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7" y="1489081"/>
            <a:ext cx="10330246" cy="40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091"/>
      </p:ext>
    </p:extLst>
  </p:cSld>
  <p:clrMapOvr>
    <a:masterClrMapping/>
  </p:clrMapOvr>
  <p:transition spd="slow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1619</Words>
  <Application>Microsoft Office PowerPoint</Application>
  <PresentationFormat>宽屏</PresentationFormat>
  <Paragraphs>82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佳佳 张</cp:lastModifiedBy>
  <cp:revision>87</cp:revision>
  <dcterms:created xsi:type="dcterms:W3CDTF">2017-05-11T09:34:00Z</dcterms:created>
  <dcterms:modified xsi:type="dcterms:W3CDTF">2025-12-11T12:07:42Z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